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66" r:id="rId3"/>
    <p:sldId id="257" r:id="rId4"/>
    <p:sldId id="297" r:id="rId5"/>
    <p:sldId id="273" r:id="rId6"/>
    <p:sldId id="282" r:id="rId7"/>
    <p:sldId id="256" r:id="rId8"/>
    <p:sldId id="259" r:id="rId9"/>
    <p:sldId id="260" r:id="rId10"/>
    <p:sldId id="277" r:id="rId11"/>
    <p:sldId id="262" r:id="rId12"/>
    <p:sldId id="263" r:id="rId13"/>
    <p:sldId id="301" r:id="rId14"/>
    <p:sldId id="298" r:id="rId15"/>
    <p:sldId id="265" r:id="rId16"/>
    <p:sldId id="269" r:id="rId17"/>
    <p:sldId id="300" r:id="rId18"/>
    <p:sldId id="294" r:id="rId19"/>
    <p:sldId id="296" r:id="rId20"/>
    <p:sldId id="283" r:id="rId21"/>
    <p:sldId id="284" r:id="rId22"/>
    <p:sldId id="285" r:id="rId23"/>
    <p:sldId id="286" r:id="rId24"/>
    <p:sldId id="291" r:id="rId25"/>
    <p:sldId id="287" r:id="rId26"/>
    <p:sldId id="288" r:id="rId27"/>
    <p:sldId id="289" r:id="rId28"/>
    <p:sldId id="290" r:id="rId29"/>
  </p:sldIdLst>
  <p:sldSz cx="9144000" cy="6858000" type="screen4x3"/>
  <p:notesSz cx="7099300" cy="10234613"/>
  <p:custDataLst>
    <p:tags r:id="rId31"/>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29E"/>
    <a:srgbClr val="F9F9F9"/>
    <a:srgbClr val="F2F2F2"/>
    <a:srgbClr val="FEF2E8"/>
    <a:srgbClr val="F7F7F7"/>
    <a:srgbClr val="FFFFFF"/>
    <a:srgbClr val="56A8AA"/>
    <a:srgbClr val="FFFF99"/>
    <a:srgbClr val="39619E"/>
    <a:srgbClr val="F6B3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6" autoAdjust="0"/>
    <p:restoredTop sz="94353" autoAdjust="0"/>
  </p:normalViewPr>
  <p:slideViewPr>
    <p:cSldViewPr>
      <p:cViewPr varScale="1">
        <p:scale>
          <a:sx n="73" d="100"/>
          <a:sy n="73" d="100"/>
        </p:scale>
        <p:origin x="152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1714785651792"/>
          <c:y val="0.20009259259259266"/>
          <c:w val="0.84888067719605254"/>
          <c:h val="0.6312680276300332"/>
        </c:manualLayout>
      </c:layout>
      <c:lineChart>
        <c:grouping val="standard"/>
        <c:varyColors val="0"/>
        <c:ser>
          <c:idx val="0"/>
          <c:order val="0"/>
          <c:tx>
            <c:strRef>
              <c:f>工作表1!$B$3</c:f>
              <c:strCache>
                <c:ptCount val="1"/>
                <c:pt idx="0">
                  <c:v>華語文教學中心學生人數</c:v>
                </c:pt>
              </c:strCache>
            </c:strRef>
          </c:tx>
          <c:spPr>
            <a:ln w="25400" cap="rnd">
              <a:solidFill>
                <a:schemeClr val="accent1"/>
              </a:solidFill>
              <a:round/>
            </a:ln>
            <a:effectLst/>
          </c:spPr>
          <c:marker>
            <c:symbol val="circle"/>
            <c:size val="5"/>
            <c:spPr>
              <a:solidFill>
                <a:schemeClr val="accent1"/>
              </a:solidFill>
              <a:ln w="82550">
                <a:solidFill>
                  <a:schemeClr val="accent1"/>
                </a:solidFill>
              </a:ln>
              <a:effectLst/>
            </c:spPr>
          </c:marker>
          <c:dLbls>
            <c:dLbl>
              <c:idx val="0"/>
              <c:layout>
                <c:manualLayout>
                  <c:x val="-3.8314176245210725E-2"/>
                  <c:y val="-8.4974893781382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68-4C1B-8993-809204051A8A}"/>
                </c:ext>
              </c:extLst>
            </c:dLbl>
            <c:dLbl>
              <c:idx val="1"/>
              <c:layout>
                <c:manualLayout>
                  <c:x val="-6.8418171866447788E-2"/>
                  <c:y val="-0.10042487446890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68-4C1B-8993-809204051A8A}"/>
                </c:ext>
              </c:extLst>
            </c:dLbl>
            <c:dLbl>
              <c:idx val="2"/>
              <c:layout>
                <c:manualLayout>
                  <c:x val="-7.6628352490421547E-2"/>
                  <c:y val="-6.56624179219776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68-4C1B-8993-809204051A8A}"/>
                </c:ext>
              </c:extLst>
            </c:dLbl>
            <c:dLbl>
              <c:idx val="3"/>
              <c:layout>
                <c:manualLayout>
                  <c:x val="-7.662835249042145E-2"/>
                  <c:y val="-6.1799922750096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68-4C1B-8993-809204051A8A}"/>
                </c:ext>
              </c:extLst>
            </c:dLbl>
            <c:dLbl>
              <c:idx val="4"/>
              <c:layout>
                <c:manualLayout>
                  <c:x val="-7.0839025080961585E-2"/>
                  <c:y val="-0.100629599407815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68-4C1B-8993-809204051A8A}"/>
                </c:ext>
              </c:extLst>
            </c:dLbl>
            <c:dLbl>
              <c:idx val="5"/>
              <c:layout>
                <c:manualLayout>
                  <c:x val="-5.1575998723189444E-2"/>
                  <c:y val="-7.7591046066598321E-2"/>
                </c:manualLayout>
              </c:layout>
              <c:spPr>
                <a:solidFill>
                  <a:schemeClr val="accent1">
                    <a:lumMod val="20000"/>
                    <a:lumOff val="80000"/>
                  </a:schemeClr>
                </a:solidFill>
                <a:ln>
                  <a:noFill/>
                </a:ln>
                <a:effectLst/>
              </c:spPr>
              <c:txPr>
                <a:bodyPr rot="0" spcFirstLastPara="1" vertOverflow="ellipsis" vert="horz" wrap="square" anchor="ctr" anchorCtr="1"/>
                <a:lstStyle/>
                <a:p>
                  <a:pPr>
                    <a:defRPr sz="1800" b="1" i="0" u="none" strike="noStrike" kern="1200" baseline="0">
                      <a:solidFill>
                        <a:srgbClr val="FF0000"/>
                      </a:solidFill>
                      <a:latin typeface="+mn-lt"/>
                      <a:ea typeface="+mn-ea"/>
                      <a:cs typeface="+mn-cs"/>
                    </a:defRPr>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56-4F29-A45D-B6027FEDAE27}"/>
                </c:ext>
              </c:extLst>
            </c:dLbl>
            <c:spPr>
              <a:solidFill>
                <a:schemeClr val="accent1">
                  <a:lumMod val="20000"/>
                  <a:lumOff val="80000"/>
                </a:schemeClr>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工作表1!$C$2:$H$2</c:f>
              <c:numCache>
                <c:formatCode>General</c:formatCode>
                <c:ptCount val="6"/>
                <c:pt idx="0">
                  <c:v>2013</c:v>
                </c:pt>
                <c:pt idx="1">
                  <c:v>2014</c:v>
                </c:pt>
                <c:pt idx="2">
                  <c:v>2015</c:v>
                </c:pt>
                <c:pt idx="3">
                  <c:v>2016</c:v>
                </c:pt>
                <c:pt idx="4">
                  <c:v>2017</c:v>
                </c:pt>
                <c:pt idx="5">
                  <c:v>2018</c:v>
                </c:pt>
              </c:numCache>
            </c:numRef>
          </c:cat>
          <c:val>
            <c:numRef>
              <c:f>工作表1!$C$3:$H$3</c:f>
              <c:numCache>
                <c:formatCode>#,##0</c:formatCode>
                <c:ptCount val="6"/>
                <c:pt idx="0">
                  <c:v>15510</c:v>
                </c:pt>
                <c:pt idx="1">
                  <c:v>15526</c:v>
                </c:pt>
                <c:pt idx="2">
                  <c:v>18645</c:v>
                </c:pt>
                <c:pt idx="3">
                  <c:v>19977</c:v>
                </c:pt>
                <c:pt idx="4">
                  <c:v>23539</c:v>
                </c:pt>
                <c:pt idx="5">
                  <c:v>28399</c:v>
                </c:pt>
              </c:numCache>
            </c:numRef>
          </c:val>
          <c:smooth val="0"/>
          <c:extLst>
            <c:ext xmlns:c16="http://schemas.microsoft.com/office/drawing/2014/chart" uri="{C3380CC4-5D6E-409C-BE32-E72D297353CC}">
              <c16:uniqueId val="{00000005-6E68-4C1B-8993-809204051A8A}"/>
            </c:ext>
          </c:extLst>
        </c:ser>
        <c:dLbls>
          <c:showLegendKey val="0"/>
          <c:showVal val="0"/>
          <c:showCatName val="0"/>
          <c:showSerName val="0"/>
          <c:showPercent val="0"/>
          <c:showBubbleSize val="0"/>
        </c:dLbls>
        <c:marker val="1"/>
        <c:smooth val="0"/>
        <c:axId val="136703608"/>
        <c:axId val="136704000"/>
      </c:lineChart>
      <c:catAx>
        <c:axId val="13670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zh-TW"/>
          </a:p>
        </c:txPr>
        <c:crossAx val="136704000"/>
        <c:crosses val="autoZero"/>
        <c:auto val="1"/>
        <c:lblAlgn val="ctr"/>
        <c:lblOffset val="100"/>
        <c:noMultiLvlLbl val="0"/>
      </c:catAx>
      <c:valAx>
        <c:axId val="136704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zh-TW"/>
          </a:p>
        </c:txPr>
        <c:crossAx val="13670360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zh-TW"/>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076143" cy="513284"/>
          </a:xfrm>
          <a:prstGeom prst="rect">
            <a:avLst/>
          </a:prstGeom>
        </p:spPr>
        <p:txBody>
          <a:bodyPr vert="horz" lIns="94639" tIns="47319" rIns="94639" bIns="47319" rtlCol="0"/>
          <a:lstStyle>
            <a:lvl1pPr algn="l">
              <a:defRPr sz="1200"/>
            </a:lvl1pPr>
          </a:lstStyle>
          <a:p>
            <a:endParaRPr lang="zh-TW" altLang="en-US"/>
          </a:p>
        </p:txBody>
      </p:sp>
      <p:sp>
        <p:nvSpPr>
          <p:cNvPr id="3" name="日期版面配置區 2"/>
          <p:cNvSpPr>
            <a:spLocks noGrp="1"/>
          </p:cNvSpPr>
          <p:nvPr>
            <p:ph type="dt" idx="1"/>
          </p:nvPr>
        </p:nvSpPr>
        <p:spPr>
          <a:xfrm>
            <a:off x="4021504" y="0"/>
            <a:ext cx="3076143" cy="513284"/>
          </a:xfrm>
          <a:prstGeom prst="rect">
            <a:avLst/>
          </a:prstGeom>
        </p:spPr>
        <p:txBody>
          <a:bodyPr vert="horz" lIns="94639" tIns="47319" rIns="94639" bIns="47319" rtlCol="0"/>
          <a:lstStyle>
            <a:lvl1pPr algn="r">
              <a:defRPr sz="1200"/>
            </a:lvl1pPr>
          </a:lstStyle>
          <a:p>
            <a:fld id="{B2BCD1A7-E704-4B09-A055-E94B282FF42E}" type="datetimeFigureOut">
              <a:rPr lang="zh-TW" altLang="en-US" smtClean="0"/>
              <a:pPr/>
              <a:t>2019/9/18</a:t>
            </a:fld>
            <a:endParaRPr lang="zh-TW" altLang="en-US"/>
          </a:p>
        </p:txBody>
      </p:sp>
      <p:sp>
        <p:nvSpPr>
          <p:cNvPr id="4" name="投影片圖像版面配置區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39" tIns="47319" rIns="94639" bIns="47319" rtlCol="0" anchor="ctr"/>
          <a:lstStyle/>
          <a:p>
            <a:endParaRPr lang="zh-TW" altLang="en-US"/>
          </a:p>
        </p:txBody>
      </p:sp>
      <p:sp>
        <p:nvSpPr>
          <p:cNvPr id="5" name="備忘稿版面配置區 4"/>
          <p:cNvSpPr>
            <a:spLocks noGrp="1"/>
          </p:cNvSpPr>
          <p:nvPr>
            <p:ph type="body" sz="quarter" idx="3"/>
          </p:nvPr>
        </p:nvSpPr>
        <p:spPr>
          <a:xfrm>
            <a:off x="710262" y="4925236"/>
            <a:ext cx="5678778" cy="4029439"/>
          </a:xfrm>
          <a:prstGeom prst="rect">
            <a:avLst/>
          </a:prstGeom>
        </p:spPr>
        <p:txBody>
          <a:bodyPr vert="horz" lIns="94639" tIns="47319" rIns="94639" bIns="47319"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721331"/>
            <a:ext cx="3076143" cy="513284"/>
          </a:xfrm>
          <a:prstGeom prst="rect">
            <a:avLst/>
          </a:prstGeom>
        </p:spPr>
        <p:txBody>
          <a:bodyPr vert="horz" lIns="94639" tIns="47319" rIns="94639" bIns="47319"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1504" y="9721331"/>
            <a:ext cx="3076143" cy="513284"/>
          </a:xfrm>
          <a:prstGeom prst="rect">
            <a:avLst/>
          </a:prstGeom>
        </p:spPr>
        <p:txBody>
          <a:bodyPr vert="horz" lIns="94639" tIns="47319" rIns="94639" bIns="47319" rtlCol="0" anchor="b"/>
          <a:lstStyle>
            <a:lvl1pPr algn="r">
              <a:defRPr sz="1200"/>
            </a:lvl1pPr>
          </a:lstStyle>
          <a:p>
            <a:fld id="{B1A86CF3-1D99-4640-BC0B-F37F08BA347D}" type="slidenum">
              <a:rPr lang="zh-TW" altLang="en-US" smtClean="0"/>
              <a:pPr/>
              <a:t>‹#›</a:t>
            </a:fld>
            <a:endParaRPr lang="zh-TW" altLang="en-US"/>
          </a:p>
        </p:txBody>
      </p:sp>
    </p:spTree>
    <p:extLst>
      <p:ext uri="{BB962C8B-B14F-4D97-AF65-F5344CB8AC3E}">
        <p14:creationId xmlns:p14="http://schemas.microsoft.com/office/powerpoint/2010/main" val="1798882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a:t>
            </a:fld>
            <a:endParaRPr lang="zh-TW" altLang="en-US"/>
          </a:p>
        </p:txBody>
      </p:sp>
    </p:spTree>
    <p:extLst>
      <p:ext uri="{BB962C8B-B14F-4D97-AF65-F5344CB8AC3E}">
        <p14:creationId xmlns:p14="http://schemas.microsoft.com/office/powerpoint/2010/main" val="4584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10</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72887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華測會每年皆於國內外辦理多場測驗，以因應世界各地華語學習之熱潮，迄</a:t>
            </a:r>
            <a:r>
              <a:rPr lang="en-US" altLang="zh-TW" dirty="0"/>
              <a:t>107</a:t>
            </a:r>
            <a:r>
              <a:rPr lang="zh-TW" altLang="en-US" dirty="0"/>
              <a:t>年底考點已分布於海外</a:t>
            </a:r>
            <a:r>
              <a:rPr lang="en-US" altLang="zh-TW" dirty="0"/>
              <a:t>30</a:t>
            </a:r>
            <a:r>
              <a:rPr lang="zh-TW" altLang="en-US" dirty="0"/>
              <a:t>國，考生人數達</a:t>
            </a:r>
            <a:r>
              <a:rPr lang="en-US" altLang="zh-TW" dirty="0"/>
              <a:t>53,168</a:t>
            </a:r>
            <a:r>
              <a:rPr lang="zh-TW" altLang="en-US" dirty="0"/>
              <a:t>人次，累積考生人數已逾</a:t>
            </a:r>
            <a:r>
              <a:rPr lang="en-US" altLang="zh-TW" dirty="0"/>
              <a:t>30</a:t>
            </a:r>
            <a:r>
              <a:rPr lang="zh-TW" altLang="en-US" dirty="0"/>
              <a:t>萬人次。在海外施測部分，本部依「海外施測計畫」補助我國駐外單位相關試務經費；另有海外教育機構以代理模式協助辦理施測事宜，代理單位依報考人數繳交相應權利金。</a:t>
            </a:r>
            <a:endParaRPr lang="en-US" altLang="zh-TW" dirty="0"/>
          </a:p>
          <a:p>
            <a:endParaRPr lang="zh-TW" altLang="en-US" dirty="0"/>
          </a:p>
          <a:p>
            <a:r>
              <a:rPr lang="zh-TW" altLang="en-US" dirty="0"/>
              <a:t>我國華語文能力測驗繼</a:t>
            </a:r>
            <a:r>
              <a:rPr lang="en-US" altLang="zh-TW" dirty="0"/>
              <a:t>107</a:t>
            </a:r>
            <a:r>
              <a:rPr lang="zh-TW" altLang="en-US" dirty="0"/>
              <a:t>年</a:t>
            </a:r>
            <a:r>
              <a:rPr lang="en-US" altLang="zh-TW" dirty="0"/>
              <a:t>1</a:t>
            </a:r>
            <a:r>
              <a:rPr lang="zh-TW" altLang="en-US" dirty="0"/>
              <a:t>月獲匈牙利教育辦公室語言測試認證中心採認後，又於同年</a:t>
            </a:r>
            <a:r>
              <a:rPr lang="en-US" altLang="zh-TW" dirty="0"/>
              <a:t>3</a:t>
            </a:r>
            <a:r>
              <a:rPr lang="zh-TW" altLang="en-US" dirty="0"/>
              <a:t>月獲越南教育培訓部正式公告採認證書，並將其納入該國高考語文科目中文項目免試之證明，加拿大溫哥華卑詩省教育廳也採認華語文能力測驗為外語學分之標準</a:t>
            </a:r>
            <a:r>
              <a:rPr lang="zh-TW" altLang="en-US" b="0" dirty="0"/>
              <a:t>。</a:t>
            </a:r>
            <a:endParaRPr lang="en-US" altLang="zh-TW" b="0" dirty="0"/>
          </a:p>
          <a:p>
            <a:endParaRPr lang="en-US" altLang="zh-TW" dirty="0"/>
          </a:p>
          <a:p>
            <a:r>
              <a:rPr lang="zh-TW" altLang="zh-TW" dirty="0"/>
              <a:t>另外，華語文能力測驗業建立與美國外語教學委員會（</a:t>
            </a:r>
            <a:r>
              <a:rPr lang="en-US" altLang="zh-TW" dirty="0"/>
              <a:t>American Council on the Teaching of Foreign Languages, ACTFL</a:t>
            </a:r>
            <a:r>
              <a:rPr lang="zh-TW" altLang="zh-TW" dirty="0"/>
              <a:t>）及歐洲共同語言參考架構（</a:t>
            </a:r>
            <a:r>
              <a:rPr lang="en-US" altLang="zh-TW" dirty="0"/>
              <a:t>Common European Framework of Reference for Languages, CEFR</a:t>
            </a:r>
            <a:r>
              <a:rPr lang="zh-TW" altLang="zh-TW" dirty="0"/>
              <a:t>）可相對應之分級架構，與國外指標接軌。</a:t>
            </a:r>
            <a:endParaRPr lang="en-US" altLang="zh-TW" dirty="0"/>
          </a:p>
          <a:p>
            <a:endParaRPr lang="zh-TW" altLang="en-US" dirty="0"/>
          </a:p>
          <a:p>
            <a:r>
              <a:rPr lang="zh-TW" altLang="en-US" dirty="0"/>
              <a:t>為因應產業界及學界需求，華測會亦開發「快篩測驗系統」，由使用單位購買帳號，採雲端測驗，具有隨到隨考，即測即評特性，半小時就能精確評估受測者之華語文聽力或閱讀能力等級，可協助企業快速掌握員工華語能力、幫助學校進行新生華語能力分班作業等。</a:t>
            </a:r>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11</a:t>
            </a:fld>
            <a:endParaRPr lang="zh-TW" altLang="en-US"/>
          </a:p>
        </p:txBody>
      </p:sp>
    </p:spTree>
    <p:extLst>
      <p:ext uri="{BB962C8B-B14F-4D97-AF65-F5344CB8AC3E}">
        <p14:creationId xmlns:p14="http://schemas.microsoft.com/office/powerpoint/2010/main" val="383182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12</a:t>
            </a:fld>
            <a:endParaRPr lang="zh-TW" altLang="en-US"/>
          </a:p>
        </p:txBody>
      </p:sp>
    </p:spTree>
    <p:extLst>
      <p:ext uri="{BB962C8B-B14F-4D97-AF65-F5344CB8AC3E}">
        <p14:creationId xmlns:p14="http://schemas.microsoft.com/office/powerpoint/2010/main" val="370005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華測會每年皆於國內外辦理多場測驗，以因應世界各地華語學習之熱潮，迄</a:t>
            </a:r>
            <a:r>
              <a:rPr lang="en-US" altLang="zh-TW" dirty="0"/>
              <a:t>107</a:t>
            </a:r>
            <a:r>
              <a:rPr lang="zh-TW" altLang="en-US" dirty="0"/>
              <a:t>年底考點已分布於海外</a:t>
            </a:r>
            <a:r>
              <a:rPr lang="en-US" altLang="zh-TW" dirty="0"/>
              <a:t>30</a:t>
            </a:r>
            <a:r>
              <a:rPr lang="zh-TW" altLang="en-US" dirty="0"/>
              <a:t>國，考生人數達</a:t>
            </a:r>
            <a:r>
              <a:rPr lang="en-US" altLang="zh-TW" dirty="0"/>
              <a:t>53,168</a:t>
            </a:r>
            <a:r>
              <a:rPr lang="zh-TW" altLang="en-US" dirty="0"/>
              <a:t>人次，累積考生人數已逾</a:t>
            </a:r>
            <a:r>
              <a:rPr lang="en-US" altLang="zh-TW" dirty="0"/>
              <a:t>30</a:t>
            </a:r>
            <a:r>
              <a:rPr lang="zh-TW" altLang="en-US" dirty="0"/>
              <a:t>萬人次。在海外施測部分，本部依「海外施測計畫」補助我國駐外單位相關試務經費；另有海外教育機構以代理模式協助辦理施測事宜，代理單位依報考人數繳交相應權利金。</a:t>
            </a:r>
            <a:endParaRPr lang="en-US" altLang="zh-TW" dirty="0"/>
          </a:p>
          <a:p>
            <a:endParaRPr lang="zh-TW" altLang="en-US" dirty="0"/>
          </a:p>
          <a:p>
            <a:r>
              <a:rPr lang="zh-TW" altLang="en-US" dirty="0"/>
              <a:t>我國華語文能力測驗繼</a:t>
            </a:r>
            <a:r>
              <a:rPr lang="en-US" altLang="zh-TW" dirty="0"/>
              <a:t>107</a:t>
            </a:r>
            <a:r>
              <a:rPr lang="zh-TW" altLang="en-US" dirty="0"/>
              <a:t>年</a:t>
            </a:r>
            <a:r>
              <a:rPr lang="en-US" altLang="zh-TW" dirty="0"/>
              <a:t>1</a:t>
            </a:r>
            <a:r>
              <a:rPr lang="zh-TW" altLang="en-US" dirty="0"/>
              <a:t>月獲匈牙利教育辦公室語言測試認證中心採認後，又於同年</a:t>
            </a:r>
            <a:r>
              <a:rPr lang="en-US" altLang="zh-TW" dirty="0"/>
              <a:t>3</a:t>
            </a:r>
            <a:r>
              <a:rPr lang="zh-TW" altLang="en-US" dirty="0"/>
              <a:t>月獲越南教育培訓部正式公告採認證書，並將其納入該國高考語文科目中文項目免試之證明，加拿大溫哥華卑詩省教育廳也採認華語文能力測驗為外語學分之標準</a:t>
            </a:r>
            <a:r>
              <a:rPr lang="zh-TW" altLang="en-US" b="0" dirty="0"/>
              <a:t>。</a:t>
            </a:r>
            <a:endParaRPr lang="en-US" altLang="zh-TW" b="0" dirty="0"/>
          </a:p>
          <a:p>
            <a:endParaRPr lang="en-US" altLang="zh-TW" dirty="0"/>
          </a:p>
          <a:p>
            <a:r>
              <a:rPr lang="zh-TW" altLang="zh-TW" dirty="0"/>
              <a:t>另外，華語文能力測驗業建立與美國外語教學委員會（</a:t>
            </a:r>
            <a:r>
              <a:rPr lang="en-US" altLang="zh-TW" dirty="0"/>
              <a:t>American Council on the Teaching of Foreign Languages, ACTFL</a:t>
            </a:r>
            <a:r>
              <a:rPr lang="zh-TW" altLang="zh-TW" dirty="0"/>
              <a:t>）及歐洲共同語言參考架構（</a:t>
            </a:r>
            <a:r>
              <a:rPr lang="en-US" altLang="zh-TW" dirty="0"/>
              <a:t>Common European Framework of Reference for Languages, CEFR</a:t>
            </a:r>
            <a:r>
              <a:rPr lang="zh-TW" altLang="zh-TW" dirty="0"/>
              <a:t>）可相對應之分級架構，與國外指標接軌。</a:t>
            </a:r>
            <a:endParaRPr lang="en-US" altLang="zh-TW" dirty="0"/>
          </a:p>
          <a:p>
            <a:endParaRPr lang="zh-TW" altLang="en-US" dirty="0"/>
          </a:p>
          <a:p>
            <a:r>
              <a:rPr lang="zh-TW" altLang="en-US" dirty="0"/>
              <a:t>為因應產業界及學界需求，華測會亦開發「快篩測驗系統」，由使用單位購買帳號，採雲端測驗，具有隨到隨考，即測即評特性，半小時就能精確評估受測者之華語文聽力或閱讀能力等級，可協助企業快速掌握員工華語能力、幫助學校進行新生華語能力分班作業等。</a:t>
            </a:r>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13</a:t>
            </a:fld>
            <a:endParaRPr lang="zh-TW" altLang="en-US"/>
          </a:p>
        </p:txBody>
      </p:sp>
    </p:spTree>
    <p:extLst>
      <p:ext uri="{BB962C8B-B14F-4D97-AF65-F5344CB8AC3E}">
        <p14:creationId xmlns:p14="http://schemas.microsoft.com/office/powerpoint/2010/main" val="1782757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「與他國相關合作計畫」：合作開設華語課程</a:t>
            </a:r>
            <a:r>
              <a:rPr lang="en-US" altLang="zh-TW" dirty="0"/>
              <a:t>-</a:t>
            </a:r>
            <a:r>
              <a:rPr lang="zh-TW" altLang="en-US" dirty="0"/>
              <a:t>政府、非政府組織部份，舉例如下：</a:t>
            </a:r>
          </a:p>
          <a:p>
            <a:r>
              <a:rPr lang="zh-TW" altLang="en-US" dirty="0"/>
              <a:t>本部曾補助我國優質華語教師為外國單位（圖書館、政府單位）辦理短期華語進修課程</a:t>
            </a:r>
          </a:p>
          <a:p>
            <a:r>
              <a:rPr lang="zh-TW" altLang="en-US" dirty="0"/>
              <a:t>休士頓警用華語課程熱鬧啟動 警民互動和諧融洽：</a:t>
            </a:r>
            <a:r>
              <a:rPr lang="en-US" altLang="zh-TW" dirty="0"/>
              <a:t>https://epaper.edu.tw/windows.aspx?windows_sn=21061</a:t>
            </a:r>
          </a:p>
          <a:p>
            <a:endParaRPr lang="en-US" altLang="zh-TW" dirty="0"/>
          </a:p>
          <a:p>
            <a:r>
              <a:rPr lang="zh-TW" altLang="en-US" dirty="0"/>
              <a:t>另本部也曾依據「促進華語文教育產業發展補助要點」，透過舊金山教育組補助國外圖書館聘請教師開設華語課程之鐘點費</a:t>
            </a:r>
          </a:p>
          <a:p>
            <a:r>
              <a:rPr lang="zh-TW" altLang="en-US" dirty="0"/>
              <a:t>或補助海外菁英（如駐外人員、政府機關）來臺接受密集華語訓練課程。</a:t>
            </a:r>
          </a:p>
          <a:p>
            <a:r>
              <a:rPr lang="zh-TW" altLang="en-US" dirty="0"/>
              <a:t>歐盟官員來臺樂學華語並說明歐盟獎學金最新訊息：</a:t>
            </a:r>
            <a:r>
              <a:rPr lang="en-US" altLang="zh-TW" dirty="0"/>
              <a:t>https://www.edu.tw/news_Content.aspx?n=9E7AC85F1954DDA8&amp;s=B7F6E129E003D53B</a:t>
            </a:r>
            <a:endParaRPr lang="zh-TW" altLang="en-US" dirty="0"/>
          </a:p>
        </p:txBody>
      </p:sp>
      <p:sp>
        <p:nvSpPr>
          <p:cNvPr id="4" name="投影片編號版面配置區 3"/>
          <p:cNvSpPr>
            <a:spLocks noGrp="1"/>
          </p:cNvSpPr>
          <p:nvPr>
            <p:ph type="sldNum" sz="quarter" idx="10"/>
          </p:nvPr>
        </p:nvSpPr>
        <p:spPr/>
        <p:txBody>
          <a:bodyPr/>
          <a:lstStyle/>
          <a:p>
            <a:pPr defTabSz="979512">
              <a:defRPr/>
            </a:pPr>
            <a:fld id="{B1A86CF3-1D99-4640-BC0B-F37F08BA347D}" type="slidenum">
              <a:rPr lang="zh-TW" altLang="en-US">
                <a:solidFill>
                  <a:prstClr val="black"/>
                </a:solidFill>
                <a:latin typeface="Calibri" panose="020F0502020204030204"/>
                <a:ea typeface="新細明體" panose="02020500000000000000" pitchFamily="18" charset="-120"/>
              </a:rPr>
              <a:pPr defTabSz="979512">
                <a:defRPr/>
              </a:pPr>
              <a:t>14</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65874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15</a:t>
            </a:fld>
            <a:endParaRPr lang="zh-TW" altLang="en-US"/>
          </a:p>
        </p:txBody>
      </p:sp>
    </p:spTree>
    <p:extLst>
      <p:ext uri="{BB962C8B-B14F-4D97-AF65-F5344CB8AC3E}">
        <p14:creationId xmlns:p14="http://schemas.microsoft.com/office/powerpoint/2010/main" val="2894526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16</a:t>
            </a:fld>
            <a:endParaRPr lang="zh-TW" altLang="en-US"/>
          </a:p>
        </p:txBody>
      </p:sp>
    </p:spTree>
    <p:extLst>
      <p:ext uri="{BB962C8B-B14F-4D97-AF65-F5344CB8AC3E}">
        <p14:creationId xmlns:p14="http://schemas.microsoft.com/office/powerpoint/2010/main" val="245178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17</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835114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18</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71382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19</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60115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相關補充資訊，請參考「民族語言網」</a:t>
            </a:r>
            <a:endParaRPr lang="en-US" altLang="zh-TW" dirty="0"/>
          </a:p>
          <a:p>
            <a:r>
              <a:rPr lang="en-US" altLang="zh-TW" dirty="0"/>
              <a:t>https://www.ethnologue.com/language/zho</a:t>
            </a:r>
          </a:p>
          <a:p>
            <a:r>
              <a:rPr lang="en-US" altLang="zh-TW" dirty="0"/>
              <a:t>https://www.ethnologue.com/guides/most-spoken-languages</a:t>
            </a:r>
          </a:p>
          <a:p>
            <a:r>
              <a:rPr lang="en-US" altLang="zh-TW" dirty="0"/>
              <a:t>English is the largest language in the world, if you count both native and non-native speakers. If you count only native speakers, Mandarin Chinese is the largest.</a:t>
            </a:r>
          </a:p>
          <a:p>
            <a:endParaRPr lang="zh-TW" altLang="en-US" dirty="0"/>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2</a:t>
            </a:fld>
            <a:endParaRPr lang="zh-TW" altLang="en-US"/>
          </a:p>
        </p:txBody>
      </p:sp>
    </p:spTree>
    <p:extLst>
      <p:ext uri="{BB962C8B-B14F-4D97-AF65-F5344CB8AC3E}">
        <p14:creationId xmlns:p14="http://schemas.microsoft.com/office/powerpoint/2010/main" val="1334840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20</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97651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21</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22542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22</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68322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23</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62233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24</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247779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25</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1791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26</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660389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27</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135240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28</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86540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3</a:t>
            </a:fld>
            <a:endParaRPr lang="zh-TW" altLang="en-US"/>
          </a:p>
        </p:txBody>
      </p:sp>
    </p:spTree>
    <p:extLst>
      <p:ext uri="{BB962C8B-B14F-4D97-AF65-F5344CB8AC3E}">
        <p14:creationId xmlns:p14="http://schemas.microsoft.com/office/powerpoint/2010/main" val="351955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4</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66713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5</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7770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defTabSz="946388">
              <a:defRPr/>
            </a:pPr>
            <a:fld id="{B1A86CF3-1D99-4640-BC0B-F37F08BA347D}" type="slidenum">
              <a:rPr lang="zh-TW" altLang="en-US">
                <a:solidFill>
                  <a:prstClr val="black"/>
                </a:solidFill>
                <a:latin typeface="Calibri" panose="020F0502020204030204"/>
                <a:ea typeface="新細明體" panose="02020500000000000000" pitchFamily="18" charset="-120"/>
              </a:rPr>
              <a:pPr defTabSz="946388">
                <a:defRPr/>
              </a:pPr>
              <a:t>6</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21308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7</a:t>
            </a:fld>
            <a:endParaRPr lang="zh-TW" altLang="en-US"/>
          </a:p>
        </p:txBody>
      </p:sp>
    </p:spTree>
    <p:extLst>
      <p:ext uri="{BB962C8B-B14F-4D97-AF65-F5344CB8AC3E}">
        <p14:creationId xmlns:p14="http://schemas.microsoft.com/office/powerpoint/2010/main" val="298007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8</a:t>
            </a:fld>
            <a:endParaRPr lang="zh-TW" altLang="en-US"/>
          </a:p>
        </p:txBody>
      </p:sp>
    </p:spTree>
    <p:extLst>
      <p:ext uri="{BB962C8B-B14F-4D97-AF65-F5344CB8AC3E}">
        <p14:creationId xmlns:p14="http://schemas.microsoft.com/office/powerpoint/2010/main" val="284927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1A86CF3-1D99-4640-BC0B-F37F08BA347D}" type="slidenum">
              <a:rPr lang="zh-TW" altLang="en-US" smtClean="0"/>
              <a:pPr/>
              <a:t>9</a:t>
            </a:fld>
            <a:endParaRPr lang="zh-TW" altLang="en-US"/>
          </a:p>
        </p:txBody>
      </p:sp>
    </p:spTree>
    <p:extLst>
      <p:ext uri="{BB962C8B-B14F-4D97-AF65-F5344CB8AC3E}">
        <p14:creationId xmlns:p14="http://schemas.microsoft.com/office/powerpoint/2010/main" val="339407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9BEC2FB-6B57-48B5-9629-5890AB5EE54D}" type="datetime1">
              <a:rPr lang="zh-TW" altLang="en-US" smtClean="0"/>
              <a:pPr/>
              <a:t>2019/9/18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188624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73E42E4-0002-4EB2-9B53-82840A0B2914}" type="datetime1">
              <a:rPr lang="zh-TW" altLang="en-US" smtClean="0"/>
              <a:pPr/>
              <a:t>2019/9/18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67169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20349E7-81CA-41FA-B81F-D720D670428E}" type="datetime1">
              <a:rPr lang="zh-TW" altLang="en-US" smtClean="0"/>
              <a:pPr/>
              <a:t>2019/9/18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239019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E59D52F-CAC9-4868-9CE0-368E3CDBF2B9}" type="datetime1">
              <a:rPr lang="zh-TW" altLang="en-US" smtClean="0"/>
              <a:pPr/>
              <a:t>2019/9/18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81745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BC4630F-1B6E-4B9A-A099-07535E07D500}" type="datetime1">
              <a:rPr lang="zh-TW" altLang="en-US" smtClean="0"/>
              <a:pPr/>
              <a:t>2019/9/18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164133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2D208C9-00A9-4161-B468-4BBD0D67C599}" type="datetime1">
              <a:rPr lang="zh-TW" altLang="en-US" smtClean="0"/>
              <a:pPr/>
              <a:t>2019/9/18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80804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03E95C45-2327-4DDC-8DAB-6453CBFEA920}" type="datetime1">
              <a:rPr lang="zh-TW" altLang="en-US" smtClean="0"/>
              <a:pPr/>
              <a:t>2019/9/18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18085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825F33D-ADEF-41F7-AA83-EEE4C3B4CFD4}" type="datetime1">
              <a:rPr lang="zh-TW" altLang="en-US" smtClean="0"/>
              <a:pPr/>
              <a:t>2019/9/18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19222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D104025-F49C-44C6-9521-78FF07DCC1D9}" type="datetime1">
              <a:rPr lang="zh-TW" altLang="en-US" smtClean="0"/>
              <a:pPr/>
              <a:t>2019/9/18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296658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B2257FB-40BB-4EAD-B1A0-CC476FCA26E0}" type="datetime1">
              <a:rPr lang="zh-TW" altLang="en-US" smtClean="0"/>
              <a:pPr/>
              <a:t>2019/9/18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02859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33069BE3-F0A6-4E87-A1CC-6D567E3A36B8}" type="datetime1">
              <a:rPr lang="zh-TW" altLang="en-US" smtClean="0"/>
              <a:pPr/>
              <a:t>2019/9/18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157297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0A3DA-3808-4FF0-8ECF-5FF65FBD1683}" type="datetime1">
              <a:rPr lang="zh-TW" altLang="en-US" smtClean="0"/>
              <a:pPr/>
              <a:t>2019/9/18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5C1DF-1919-4FBE-A38D-1DB85D1AC472}" type="slidenum">
              <a:rPr lang="zh-TW" altLang="en-US" smtClean="0"/>
              <a:pPr/>
              <a:t>‹#›</a:t>
            </a:fld>
            <a:endParaRPr lang="zh-TW" altLang="en-US"/>
          </a:p>
        </p:txBody>
      </p:sp>
    </p:spTree>
    <p:extLst>
      <p:ext uri="{BB962C8B-B14F-4D97-AF65-F5344CB8AC3E}">
        <p14:creationId xmlns:p14="http://schemas.microsoft.com/office/powerpoint/2010/main" val="357129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4.png"/><Relationship Id="rId3" Type="http://schemas.openxmlformats.org/officeDocument/2006/relationships/notesSlide" Target="../notesSlides/notesSlide10.xml"/><Relationship Id="rId7" Type="http://schemas.openxmlformats.org/officeDocument/2006/relationships/slide" Target="slide22.xml"/><Relationship Id="rId12"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1.png"/><Relationship Id="rId11" Type="http://schemas.openxmlformats.org/officeDocument/2006/relationships/slide" Target="slide23.xml"/><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38.png"/><Relationship Id="rId9" Type="http://schemas.openxmlformats.org/officeDocument/2006/relationships/slide" Target="slide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5.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notesSlide" Target="../notesSlides/notesSlide12.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slide" Target="slide25.xm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3.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0.emf"/><Relationship Id="rId5" Type="http://schemas.openxmlformats.org/officeDocument/2006/relationships/image" Target="../media/image45.emf"/><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72.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notesSlide" Target="../notesSlides/notesSlide15.xml"/><Relationship Id="rId7" Type="http://schemas.openxmlformats.org/officeDocument/2006/relationships/image" Target="../media/image76.png"/><Relationship Id="rId12" Type="http://schemas.openxmlformats.org/officeDocument/2006/relationships/slide" Target="slide28.xml"/><Relationship Id="rId2" Type="http://schemas.openxmlformats.org/officeDocument/2006/relationships/slideLayout" Target="../slideLayouts/slideLayout7.xml"/><Relationship Id="rId16" Type="http://schemas.openxmlformats.org/officeDocument/2006/relationships/image" Target="../media/image82.png"/><Relationship Id="rId1" Type="http://schemas.openxmlformats.org/officeDocument/2006/relationships/tags" Target="../tags/tag16.xml"/><Relationship Id="rId6" Type="http://schemas.openxmlformats.org/officeDocument/2006/relationships/image" Target="../media/image75.png"/><Relationship Id="rId11" Type="http://schemas.openxmlformats.org/officeDocument/2006/relationships/image" Target="../media/image79.jpeg"/><Relationship Id="rId5" Type="http://schemas.openxmlformats.org/officeDocument/2006/relationships/image" Target="../media/image74.png"/><Relationship Id="rId15" Type="http://schemas.openxmlformats.org/officeDocument/2006/relationships/image" Target="../media/image81.emf"/><Relationship Id="rId10" Type="http://schemas.openxmlformats.org/officeDocument/2006/relationships/slide" Target="slide27.xml"/><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8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17.xml"/><Relationship Id="rId7"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84.png"/><Relationship Id="rId5" Type="http://schemas.openxmlformats.org/officeDocument/2006/relationships/hyperlink" Target="https://www.studyintaiwan.org/"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18.xml"/><Relationship Id="rId7" Type="http://schemas.openxmlformats.org/officeDocument/2006/relationships/hyperlink" Target="https://ogme.edu.tw/Home/tw" TargetMode="Externa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85.png"/><Relationship Id="rId5" Type="http://schemas.openxmlformats.org/officeDocument/2006/relationships/slide" Target="slide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19.xml"/><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87.png"/><Relationship Id="rId5" Type="http://schemas.openxmlformats.org/officeDocument/2006/relationships/hyperlink" Target="https://www.mofa.gov.tw/en/Content_List.aspx?n=D7B7F1B4196DD582"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0.xml"/><Relationship Id="rId7" Type="http://schemas.openxmlformats.org/officeDocument/2006/relationships/hyperlink" Target="https://english.moe.gov.tw/cp-23-17677-b4bb4-1.html" TargetMode="Externa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85.png"/><Relationship Id="rId5" Type="http://schemas.openxmlformats.org/officeDocument/2006/relationships/slide" Target="slide7.xml"/><Relationship Id="rId4" Type="http://schemas.openxmlformats.org/officeDocument/2006/relationships/image" Target="../media/image38.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21.xml"/><Relationship Id="rId7" Type="http://schemas.openxmlformats.org/officeDocument/2006/relationships/hyperlink" Target="https://www.mgt.org.tw/en/" TargetMode="Externa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85.png"/><Relationship Id="rId5" Type="http://schemas.openxmlformats.org/officeDocument/2006/relationships/slide" Target="slide9.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2.xml"/><Relationship Id="rId7"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91.png"/><Relationship Id="rId5" Type="http://schemas.openxmlformats.org/officeDocument/2006/relationships/hyperlink" Target="https://ogme.edu.tw/Home/tw_101_list"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3.xml"/><Relationship Id="rId7" Type="http://schemas.openxmlformats.org/officeDocument/2006/relationships/slide" Target="slide10.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92.png"/><Relationship Id="rId5" Type="http://schemas.openxmlformats.org/officeDocument/2006/relationships/hyperlink" Target="https://www.coursera.org/learn/learn-chinese-mandarin" TargetMode="External"/><Relationship Id="rId4" Type="http://schemas.openxmlformats.org/officeDocument/2006/relationships/image" Target="../media/image38.png"/><Relationship Id="rId9" Type="http://schemas.openxmlformats.org/officeDocument/2006/relationships/image" Target="../media/image93.jpeg"/></Relationships>
</file>

<file path=ppt/slides/_rels/slide2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notesSlide" Target="../notesSlides/notesSlide24.xml"/><Relationship Id="rId7"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94.png"/><Relationship Id="rId5" Type="http://schemas.openxmlformats.org/officeDocument/2006/relationships/hyperlink" Target="https://zh-tw.coursera.org/learn/learn-intermediate-chinese-mandarin" TargetMode="External"/><Relationship Id="rId4" Type="http://schemas.openxmlformats.org/officeDocument/2006/relationships/image" Target="../media/image38.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5.xml"/><Relationship Id="rId7" Type="http://schemas.openxmlformats.org/officeDocument/2006/relationships/slide" Target="slide12.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6.png"/><Relationship Id="rId5" Type="http://schemas.openxmlformats.org/officeDocument/2006/relationships/hyperlink" Target="https://ogme.edu.tw/Home/world_list_download/464"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6.xml"/><Relationship Id="rId7" Type="http://schemas.openxmlformats.org/officeDocument/2006/relationships/slide" Target="slide13.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97.png"/><Relationship Id="rId5" Type="http://schemas.openxmlformats.org/officeDocument/2006/relationships/hyperlink" Target="https://english.moe.gov.tw/cp-6-17528-5009f-1.html"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7.xml"/><Relationship Id="rId7" Type="http://schemas.openxmlformats.org/officeDocument/2006/relationships/slide" Target="slide15.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8.png"/><Relationship Id="rId5" Type="http://schemas.openxmlformats.org/officeDocument/2006/relationships/hyperlink" Target="https://www.fichet.org.tw/tec/?page_id=8402"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slide" Target="slide15.xml"/><Relationship Id="rId5" Type="http://schemas.openxmlformats.org/officeDocument/2006/relationships/image" Target="../media/image9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jpeg"/><Relationship Id="rId10" Type="http://schemas.openxmlformats.org/officeDocument/2006/relationships/slide" Target="slide6.xml"/><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chart" Target="../charts/chart1.xml"/><Relationship Id="rId5" Type="http://schemas.openxmlformats.org/officeDocument/2006/relationships/image" Target="../media/image2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1I2TkuLpOs8" TargetMode="External"/><Relationship Id="rId13" Type="http://schemas.openxmlformats.org/officeDocument/2006/relationships/image" Target="../media/image33.png"/><Relationship Id="rId18" Type="http://schemas.openxmlformats.org/officeDocument/2006/relationships/image" Target="../media/image35.png"/><Relationship Id="rId3" Type="http://schemas.openxmlformats.org/officeDocument/2006/relationships/notesSlide" Target="../notesSlides/notesSlide5.xml"/><Relationship Id="rId21"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10.png"/><Relationship Id="rId20" Type="http://schemas.openxmlformats.org/officeDocument/2006/relationships/image" Target="../media/image36.png"/><Relationship Id="rId1" Type="http://schemas.openxmlformats.org/officeDocument/2006/relationships/tags" Target="../tags/tag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hyperlink" Target="https://www.youtube.com/watch?v=MhkHKZJ-1g8" TargetMode="External"/><Relationship Id="rId15" Type="http://schemas.openxmlformats.org/officeDocument/2006/relationships/image" Target="../media/image9.png"/><Relationship Id="rId10" Type="http://schemas.openxmlformats.org/officeDocument/2006/relationships/image" Target="../media/image30.png"/><Relationship Id="rId19"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6.xml"/><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9.jpg"/><Relationship Id="rId5" Type="http://schemas.openxmlformats.org/officeDocument/2006/relationships/hyperlink" Target="https://www.youtube.com/watch?v=1I2TkuLpOs8" TargetMode="External"/><Relationship Id="rId10"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42.jpg"/></Relationships>
</file>

<file path=ppt/slides/_rels/slide7.xml.rels><?xml version="1.0" encoding="UTF-8" standalone="yes"?>
<Relationships xmlns="http://schemas.openxmlformats.org/package/2006/relationships"><Relationship Id="rId8" Type="http://schemas.openxmlformats.org/officeDocument/2006/relationships/image" Target="../media/image45.emf"/><Relationship Id="rId13"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21.png"/><Relationship Id="rId12"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slide" Target="slide20.xml"/><Relationship Id="rId11" Type="http://schemas.openxmlformats.org/officeDocument/2006/relationships/slide" Target="slide18.xml"/><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47.emf"/><Relationship Id="rId4" Type="http://schemas.openxmlformats.org/officeDocument/2006/relationships/image" Target="../media/image43.png"/><Relationship Id="rId9" Type="http://schemas.openxmlformats.org/officeDocument/2006/relationships/image" Target="../media/image46.emf"/><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19.xml"/><Relationship Id="rId5" Type="http://schemas.openxmlformats.org/officeDocument/2006/relationships/image" Target="../media/image51.emf"/><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slide" Target="slide21.xml"/><Relationship Id="rId12"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43" y="4582382"/>
            <a:ext cx="2461667" cy="505500"/>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96" y="769327"/>
            <a:ext cx="210312" cy="210312"/>
          </a:xfrm>
          <a:prstGeom prst="rect">
            <a:avLst/>
          </a:prstGeom>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007" y="3570243"/>
            <a:ext cx="3026670" cy="1676403"/>
          </a:xfrm>
          <a:prstGeom prst="rect">
            <a:avLst/>
          </a:prstGeom>
        </p:spPr>
      </p:pic>
      <p:pic>
        <p:nvPicPr>
          <p:cNvPr id="16" name="圖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3035" y="3037561"/>
            <a:ext cx="3884728" cy="3873377"/>
          </a:xfrm>
          <a:prstGeom prst="rect">
            <a:avLst/>
          </a:prstGeom>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0927" y="4459460"/>
            <a:ext cx="4507615" cy="2768264"/>
          </a:xfrm>
          <a:prstGeom prst="rect">
            <a:avLst/>
          </a:prstGeom>
        </p:spPr>
      </p:pic>
      <p:pic>
        <p:nvPicPr>
          <p:cNvPr id="23" name="圖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328" y="2400744"/>
            <a:ext cx="210312" cy="210312"/>
          </a:xfrm>
          <a:prstGeom prst="rect">
            <a:avLst/>
          </a:prstGeom>
        </p:spPr>
      </p:pic>
      <p:pic>
        <p:nvPicPr>
          <p:cNvPr id="24" name="圖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559015"/>
            <a:ext cx="210312" cy="210312"/>
          </a:xfrm>
          <a:prstGeom prst="rect">
            <a:avLst/>
          </a:prstGeom>
        </p:spPr>
      </p:pic>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384" y="1026883"/>
            <a:ext cx="210312" cy="210312"/>
          </a:xfrm>
          <a:prstGeom prst="rect">
            <a:avLst/>
          </a:prstGeom>
        </p:spPr>
      </p:pic>
      <p:pic>
        <p:nvPicPr>
          <p:cNvPr id="26" name="圖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699" y="385557"/>
            <a:ext cx="210312" cy="210312"/>
          </a:xfrm>
          <a:prstGeom prst="rect">
            <a:avLst/>
          </a:prstGeom>
        </p:spPr>
      </p:pic>
      <p:pic>
        <p:nvPicPr>
          <p:cNvPr id="27" name="圖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1502" y="2573337"/>
            <a:ext cx="210312" cy="210312"/>
          </a:xfrm>
          <a:prstGeom prst="rect">
            <a:avLst/>
          </a:prstGeom>
        </p:spPr>
      </p:pic>
      <p:pic>
        <p:nvPicPr>
          <p:cNvPr id="28" name="圖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234" y="3866701"/>
            <a:ext cx="210312" cy="210312"/>
          </a:xfrm>
          <a:prstGeom prst="rect">
            <a:avLst/>
          </a:prstGeom>
        </p:spPr>
      </p:pic>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400" y="3632004"/>
            <a:ext cx="210312" cy="210312"/>
          </a:xfrm>
          <a:prstGeom prst="rect">
            <a:avLst/>
          </a:prstGeom>
        </p:spPr>
      </p:pic>
      <p:pic>
        <p:nvPicPr>
          <p:cNvPr id="30" name="圖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0821" y="4286569"/>
            <a:ext cx="210312" cy="210312"/>
          </a:xfrm>
          <a:prstGeom prst="rect">
            <a:avLst/>
          </a:prstGeom>
        </p:spPr>
      </p:pic>
      <p:pic>
        <p:nvPicPr>
          <p:cNvPr id="31" name="圖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8991" y="2976683"/>
            <a:ext cx="210312" cy="210312"/>
          </a:xfrm>
          <a:prstGeom prst="rect">
            <a:avLst/>
          </a:prstGeom>
        </p:spPr>
      </p:pic>
      <p:pic>
        <p:nvPicPr>
          <p:cNvPr id="32" name="圖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349" y="3910066"/>
            <a:ext cx="210312" cy="210312"/>
          </a:xfrm>
          <a:prstGeom prst="rect">
            <a:avLst/>
          </a:prstGeom>
        </p:spPr>
      </p:pic>
      <p:pic>
        <p:nvPicPr>
          <p:cNvPr id="14" name="圖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742" y="4077013"/>
            <a:ext cx="3956312" cy="3227839"/>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76465" flipH="1">
            <a:off x="5736581" y="2875649"/>
            <a:ext cx="1017951" cy="890018"/>
          </a:xfrm>
          <a:prstGeom prst="rect">
            <a:avLst/>
          </a:prstGeom>
        </p:spPr>
      </p:pic>
      <p:grpSp>
        <p:nvGrpSpPr>
          <p:cNvPr id="21" name="群組 20"/>
          <p:cNvGrpSpPr/>
          <p:nvPr/>
        </p:nvGrpSpPr>
        <p:grpSpPr>
          <a:xfrm>
            <a:off x="3964019" y="3790525"/>
            <a:ext cx="1888659" cy="797284"/>
            <a:chOff x="4020290" y="3790525"/>
            <a:chExt cx="1888659" cy="797284"/>
          </a:xfrm>
        </p:grpSpPr>
        <p:pic>
          <p:nvPicPr>
            <p:cNvPr id="33" name="圖片 32"/>
            <p:cNvPicPr>
              <a:picLocks noChangeAspect="1"/>
            </p:cNvPicPr>
            <p:nvPr/>
          </p:nvPicPr>
          <p:blipFill rotWithShape="1">
            <a:blip r:embed="rId11" cstate="print">
              <a:extLst>
                <a:ext uri="{28A0092B-C50C-407E-A947-70E740481C1C}">
                  <a14:useLocalDpi xmlns:a14="http://schemas.microsoft.com/office/drawing/2010/main" val="0"/>
                </a:ext>
              </a:extLst>
            </a:blip>
            <a:srcRect l="35841" t="27177" b="30143"/>
            <a:stretch/>
          </p:blipFill>
          <p:spPr>
            <a:xfrm>
              <a:off x="4067944" y="3790525"/>
              <a:ext cx="1296409" cy="574579"/>
            </a:xfrm>
            <a:prstGeom prst="rect">
              <a:avLst/>
            </a:prstGeom>
          </p:spPr>
        </p:pic>
        <p:sp>
          <p:nvSpPr>
            <p:cNvPr id="20" name="文字方塊 19"/>
            <p:cNvSpPr txBox="1"/>
            <p:nvPr/>
          </p:nvSpPr>
          <p:spPr>
            <a:xfrm>
              <a:off x="4020290" y="4238996"/>
              <a:ext cx="1888659" cy="348813"/>
            </a:xfrm>
            <a:prstGeom prst="rect">
              <a:avLst/>
            </a:prstGeom>
            <a:solidFill>
              <a:srgbClr val="FFFFFF"/>
            </a:solidFill>
          </p:spPr>
          <p:txBody>
            <a:bodyPr wrap="none" rtlCol="0">
              <a:spAutoFit/>
            </a:bodyPr>
            <a:lstStyle/>
            <a:p>
              <a:pPr>
                <a:lnSpc>
                  <a:spcPts val="1000"/>
                </a:lnSpc>
              </a:pPr>
              <a:r>
                <a:rPr lang="en-US" sz="1100" dirty="0">
                  <a:latin typeface="Arial" panose="020B0604020202020204" pitchFamily="34" charset="0"/>
                  <a:cs typeface="Arial" panose="020B0604020202020204" pitchFamily="34" charset="0"/>
                </a:rPr>
                <a:t>Ministry of Education</a:t>
              </a:r>
            </a:p>
            <a:p>
              <a:pPr>
                <a:lnSpc>
                  <a:spcPts val="1000"/>
                </a:lnSpc>
              </a:pPr>
              <a:r>
                <a:rPr lang="en-US" sz="1100" dirty="0">
                  <a:latin typeface="Arial" panose="020B0604020202020204" pitchFamily="34" charset="0"/>
                  <a:cs typeface="Arial" panose="020B0604020202020204" pitchFamily="34" charset="0"/>
                </a:rPr>
                <a:t>Republic of China (Taiwan)</a:t>
              </a:r>
            </a:p>
          </p:txBody>
        </p:sp>
      </p:grpSp>
      <p:pic>
        <p:nvPicPr>
          <p:cNvPr id="10" name="圖片 9"/>
          <p:cNvPicPr>
            <a:picLocks noChangeAspect="1"/>
          </p:cNvPicPr>
          <p:nvPr/>
        </p:nvPicPr>
        <p:blipFill rotWithShape="1">
          <a:blip r:embed="rId11" cstate="print">
            <a:extLst>
              <a:ext uri="{28A0092B-C50C-407E-A947-70E740481C1C}">
                <a14:useLocalDpi xmlns:a14="http://schemas.microsoft.com/office/drawing/2010/main" val="0"/>
              </a:ext>
            </a:extLst>
          </a:blip>
          <a:srcRect t="25876" r="63105" b="30143"/>
          <a:stretch/>
        </p:blipFill>
        <p:spPr>
          <a:xfrm>
            <a:off x="3243457" y="3962827"/>
            <a:ext cx="745501" cy="592097"/>
          </a:xfrm>
          <a:prstGeom prst="rect">
            <a:avLst/>
          </a:prstGeom>
        </p:spPr>
      </p:pic>
      <p:pic>
        <p:nvPicPr>
          <p:cNvPr id="34" name="圖片 33">
            <a:extLst>
              <a:ext uri="{FF2B5EF4-FFF2-40B4-BE49-F238E27FC236}">
                <a16:creationId xmlns:a16="http://schemas.microsoft.com/office/drawing/2014/main" id="{0824F5A0-15DD-4DEC-8B5A-C0ADB34911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909516" y="1444066"/>
            <a:ext cx="417412" cy="568892"/>
          </a:xfrm>
          <a:prstGeom prst="rect">
            <a:avLst/>
          </a:prstGeom>
        </p:spPr>
      </p:pic>
      <p:pic>
        <p:nvPicPr>
          <p:cNvPr id="35" name="圖片 34">
            <a:extLst>
              <a:ext uri="{FF2B5EF4-FFF2-40B4-BE49-F238E27FC236}">
                <a16:creationId xmlns:a16="http://schemas.microsoft.com/office/drawing/2014/main" id="{E9F78BD0-46A0-435A-9C6B-41414839B5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17779" y="854916"/>
            <a:ext cx="711048" cy="969090"/>
          </a:xfrm>
          <a:prstGeom prst="rect">
            <a:avLst/>
          </a:prstGeom>
        </p:spPr>
      </p:pic>
      <p:pic>
        <p:nvPicPr>
          <p:cNvPr id="39" name="圖片 38">
            <a:extLst>
              <a:ext uri="{FF2B5EF4-FFF2-40B4-BE49-F238E27FC236}">
                <a16:creationId xmlns:a16="http://schemas.microsoft.com/office/drawing/2014/main" id="{44A5788B-AC9E-453F-B332-B0A33DBCA5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000965" y="1504615"/>
            <a:ext cx="417412" cy="568892"/>
          </a:xfrm>
          <a:prstGeom prst="rect">
            <a:avLst/>
          </a:prstGeom>
        </p:spPr>
      </p:pic>
      <p:pic>
        <p:nvPicPr>
          <p:cNvPr id="22" name="圖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86630" y="1366427"/>
            <a:ext cx="417412" cy="568892"/>
          </a:xfrm>
          <a:prstGeom prst="rect">
            <a:avLst/>
          </a:prstGeom>
        </p:spPr>
      </p:pic>
      <p:pic>
        <p:nvPicPr>
          <p:cNvPr id="36" name="圖片 35">
            <a:extLst>
              <a:ext uri="{FF2B5EF4-FFF2-40B4-BE49-F238E27FC236}">
                <a16:creationId xmlns:a16="http://schemas.microsoft.com/office/drawing/2014/main" id="{F5A93C74-36C3-4793-9E13-BD7770453D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31640" y="870780"/>
            <a:ext cx="618402" cy="842822"/>
          </a:xfrm>
          <a:prstGeom prst="rect">
            <a:avLst/>
          </a:prstGeom>
        </p:spPr>
      </p:pic>
      <p:pic>
        <p:nvPicPr>
          <p:cNvPr id="40" name="圖片 39">
            <a:extLst>
              <a:ext uri="{FF2B5EF4-FFF2-40B4-BE49-F238E27FC236}">
                <a16:creationId xmlns:a16="http://schemas.microsoft.com/office/drawing/2014/main" id="{AC93580B-1D9D-4E14-85AC-F7A501D7F4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219" y="1430058"/>
            <a:ext cx="417412" cy="568892"/>
          </a:xfrm>
          <a:prstGeom prst="rect">
            <a:avLst/>
          </a:prstGeom>
        </p:spPr>
      </p:pic>
      <p:sp>
        <p:nvSpPr>
          <p:cNvPr id="19" name="文字方塊 18"/>
          <p:cNvSpPr txBox="1"/>
          <p:nvPr/>
        </p:nvSpPr>
        <p:spPr>
          <a:xfrm>
            <a:off x="857957" y="1625474"/>
            <a:ext cx="7603840" cy="1323439"/>
          </a:xfrm>
          <a:prstGeom prst="rect">
            <a:avLst/>
          </a:prstGeom>
          <a:noFill/>
        </p:spPr>
        <p:txBody>
          <a:bodyPr wrap="square" rtlCol="0">
            <a:spAutoFit/>
          </a:bodyPr>
          <a:lstStyle/>
          <a:p>
            <a:pPr algn="ctr"/>
            <a:r>
              <a:rPr lang="en-US" altLang="zh-TW" sz="4000" b="1" dirty="0">
                <a:latin typeface="Arial" panose="020B0604020202020204" pitchFamily="34" charset="0"/>
                <a:cs typeface="Arial" panose="020B0604020202020204" pitchFamily="34" charset="0"/>
              </a:rPr>
              <a:t>Taiwan’s</a:t>
            </a:r>
          </a:p>
          <a:p>
            <a:pPr algn="ctr"/>
            <a:r>
              <a:rPr lang="en-US" altLang="zh-TW" sz="4000" b="1" dirty="0">
                <a:latin typeface="Arial" panose="020B0604020202020204" pitchFamily="34" charset="0"/>
                <a:cs typeface="Arial" panose="020B0604020202020204" pitchFamily="34" charset="0"/>
              </a:rPr>
              <a:t>Chinese Language Education</a:t>
            </a:r>
            <a:endParaRPr lang="zh-TW" altLang="zh-TW"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71311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6" name="文字方塊 15"/>
          <p:cNvSpPr txBox="1"/>
          <p:nvPr/>
        </p:nvSpPr>
        <p:spPr>
          <a:xfrm>
            <a:off x="611560" y="37975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6</a:t>
            </a:r>
          </a:p>
        </p:txBody>
      </p:sp>
      <p:sp>
        <p:nvSpPr>
          <p:cNvPr id="17" name="標題 7"/>
          <p:cNvSpPr txBox="1">
            <a:spLocks/>
          </p:cNvSpPr>
          <p:nvPr/>
        </p:nvSpPr>
        <p:spPr>
          <a:xfrm>
            <a:off x="1319446" y="5665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a:lnSpc>
                <a:spcPct val="100000"/>
              </a:lnSpc>
              <a:spcAft>
                <a:spcPts val="0"/>
              </a:spcAft>
              <a:buClrTx/>
              <a:buSzTx/>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online</a:t>
            </a:r>
          </a:p>
        </p:txBody>
      </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837725"/>
            <a:ext cx="3606398" cy="3606398"/>
          </a:xfrm>
          <a:prstGeom prst="rect">
            <a:avLst/>
          </a:prstGeom>
        </p:spPr>
      </p:pic>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862" y="2846938"/>
            <a:ext cx="3606398" cy="3606398"/>
          </a:xfrm>
          <a:prstGeom prst="rect">
            <a:avLst/>
          </a:prstGeom>
        </p:spPr>
      </p:pic>
      <p:pic>
        <p:nvPicPr>
          <p:cNvPr id="12" name="圖片 11"/>
          <p:cNvPicPr>
            <a:picLocks noChangeAspect="1"/>
          </p:cNvPicPr>
          <p:nvPr/>
        </p:nvPicPr>
        <p:blipFill rotWithShape="1">
          <a:blip r:embed="rId6" cstate="print"/>
          <a:srcRect b="20562"/>
          <a:stretch/>
        </p:blipFill>
        <p:spPr>
          <a:xfrm>
            <a:off x="627902" y="3231332"/>
            <a:ext cx="2952328" cy="1795691"/>
          </a:xfrm>
          <a:prstGeom prst="rect">
            <a:avLst/>
          </a:prstGeom>
        </p:spPr>
      </p:pic>
      <p:sp>
        <p:nvSpPr>
          <p:cNvPr id="19" name="矩形 18"/>
          <p:cNvSpPr/>
          <p:nvPr/>
        </p:nvSpPr>
        <p:spPr>
          <a:xfrm>
            <a:off x="107504" y="1268760"/>
            <a:ext cx="2371857" cy="738664"/>
          </a:xfrm>
          <a:prstGeom prst="rect">
            <a:avLst/>
          </a:prstGeom>
          <a:noFill/>
        </p:spPr>
        <p:txBody>
          <a:bodyPr wrap="square">
            <a:spAutoFit/>
          </a:bodyPr>
          <a:lstStyle/>
          <a:p>
            <a:pPr marL="0" lvl="1" algn="ctr">
              <a:lnSpc>
                <a:spcPct val="150000"/>
              </a:lnSpc>
            </a:pPr>
            <a:r>
              <a:rPr lang="en-US" sz="2800" b="1" dirty="0">
                <a:solidFill>
                  <a:srgbClr val="0070C0"/>
                </a:solidFill>
                <a:latin typeface="Arial" panose="020B0604020202020204" pitchFamily="34" charset="0"/>
                <a:ea typeface="微軟正黑體" pitchFamily="34" charset="-120"/>
                <a:cs typeface="Arial" panose="020B0604020202020204" pitchFamily="34" charset="0"/>
              </a:rPr>
              <a:t>Huayu 101</a:t>
            </a:r>
          </a:p>
        </p:txBody>
      </p:sp>
      <p:pic>
        <p:nvPicPr>
          <p:cNvPr id="20" name="圖片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8891" y="1341017"/>
            <a:ext cx="502909" cy="498683"/>
          </a:xfrm>
          <a:prstGeom prst="rect">
            <a:avLst/>
          </a:prstGeom>
        </p:spPr>
      </p:pic>
      <p:sp>
        <p:nvSpPr>
          <p:cNvPr id="21" name="矩形 20"/>
          <p:cNvSpPr/>
          <p:nvPr/>
        </p:nvSpPr>
        <p:spPr>
          <a:xfrm>
            <a:off x="4035963" y="1297234"/>
            <a:ext cx="6048672" cy="707886"/>
          </a:xfrm>
          <a:prstGeom prst="rect">
            <a:avLst/>
          </a:prstGeom>
          <a:noFill/>
        </p:spPr>
        <p:txBody>
          <a:bodyPr wrap="square">
            <a:spAutoFit/>
          </a:bodyPr>
          <a:lstStyle/>
          <a:p>
            <a:pPr marL="0" lvl="1"/>
            <a:r>
              <a:rPr lang="en-US" sz="2000" b="1" dirty="0">
                <a:solidFill>
                  <a:srgbClr val="0070C0"/>
                </a:solidFill>
                <a:latin typeface="Arial" panose="020B0604020202020204" pitchFamily="34" charset="0"/>
                <a:ea typeface="微軟正黑體" pitchFamily="34" charset="-120"/>
                <a:cs typeface="Arial" panose="020B0604020202020204" pitchFamily="34" charset="0"/>
              </a:rPr>
              <a:t>“Learning Chinese: Start from Scratch”</a:t>
            </a:r>
          </a:p>
          <a:p>
            <a:pPr marL="0" lvl="1"/>
            <a:r>
              <a:rPr lang="en-US" sz="2000" b="1" dirty="0">
                <a:solidFill>
                  <a:srgbClr val="0070C0"/>
                </a:solidFill>
                <a:latin typeface="Arial" panose="020B0604020202020204" pitchFamily="34" charset="0"/>
                <a:ea typeface="微軟正黑體" pitchFamily="34" charset="-120"/>
                <a:cs typeface="Arial" panose="020B0604020202020204" pitchFamily="34" charset="0"/>
              </a:rPr>
              <a:t> “Intermediate Chinese”</a:t>
            </a:r>
          </a:p>
        </p:txBody>
      </p:sp>
      <p:pic>
        <p:nvPicPr>
          <p:cNvPr id="23" name="圖片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5133" y="1600893"/>
            <a:ext cx="407653" cy="404227"/>
          </a:xfrm>
          <a:prstGeom prst="rect">
            <a:avLst/>
          </a:prstGeom>
          <a:noFill/>
        </p:spPr>
      </p:pic>
      <p:pic>
        <p:nvPicPr>
          <p:cNvPr id="24" name="圖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131" y="4725143"/>
            <a:ext cx="2539116" cy="1904337"/>
          </a:xfrm>
          <a:prstGeom prst="rect">
            <a:avLst/>
          </a:prstGeom>
        </p:spPr>
      </p:pic>
      <p:pic>
        <p:nvPicPr>
          <p:cNvPr id="15" name="圖片 14">
            <a:hlinkClick r:id="rId11"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9578" y="1402032"/>
            <a:ext cx="383259" cy="380038"/>
          </a:xfrm>
          <a:prstGeom prst="rect">
            <a:avLst/>
          </a:prstGeom>
          <a:noFill/>
        </p:spPr>
      </p:pic>
      <p:pic>
        <p:nvPicPr>
          <p:cNvPr id="3" name="圖片 2"/>
          <p:cNvPicPr>
            <a:picLocks noChangeAspect="1"/>
          </p:cNvPicPr>
          <p:nvPr/>
        </p:nvPicPr>
        <p:blipFill>
          <a:blip r:embed="rId12" cstate="print"/>
          <a:stretch>
            <a:fillRect/>
          </a:stretch>
        </p:blipFill>
        <p:spPr>
          <a:xfrm>
            <a:off x="5214991" y="3238591"/>
            <a:ext cx="3024336" cy="1838325"/>
          </a:xfrm>
          <a:prstGeom prst="rect">
            <a:avLst/>
          </a:prstGeom>
        </p:spPr>
      </p:pic>
      <p:sp>
        <p:nvSpPr>
          <p:cNvPr id="4" name="文字方塊 3"/>
          <p:cNvSpPr txBox="1"/>
          <p:nvPr/>
        </p:nvSpPr>
        <p:spPr>
          <a:xfrm>
            <a:off x="251521" y="2025055"/>
            <a:ext cx="3953950" cy="369332"/>
          </a:xfrm>
          <a:prstGeom prst="rect">
            <a:avLst/>
          </a:prstGeom>
          <a:noFill/>
        </p:spPr>
        <p:txBody>
          <a:bodyPr wrap="square" rtlCol="0">
            <a:spAutoFit/>
          </a:bodyPr>
          <a:lstStyle/>
          <a:p>
            <a:r>
              <a:rPr lang="en-US" dirty="0">
                <a:latin typeface="Arial" panose="020B0604020202020204" pitchFamily="34" charset="0"/>
                <a:ea typeface="微軟正黑體" panose="020B0604030504040204" pitchFamily="34" charset="-120"/>
                <a:cs typeface="Arial" panose="020B0604020202020204" pitchFamily="34" charset="0"/>
              </a:rPr>
              <a:t>Conversational Chinese, ready to go</a:t>
            </a:r>
          </a:p>
        </p:txBody>
      </p:sp>
      <p:sp>
        <p:nvSpPr>
          <p:cNvPr id="22" name="文字方塊 21"/>
          <p:cNvSpPr txBox="1"/>
          <p:nvPr/>
        </p:nvSpPr>
        <p:spPr>
          <a:xfrm>
            <a:off x="611560" y="379751"/>
            <a:ext cx="487714" cy="542497"/>
          </a:xfrm>
          <a:prstGeom prst="rect">
            <a:avLst/>
          </a:prstGeom>
          <a:noFill/>
        </p:spPr>
        <p:txBody>
          <a:bodyPr wrap="square" rtlCol="0">
            <a:spAutoFit/>
          </a:bodyPr>
          <a:lstStyle/>
          <a:p>
            <a:pPr>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6</a:t>
            </a:r>
          </a:p>
        </p:txBody>
      </p:sp>
      <p:sp>
        <p:nvSpPr>
          <p:cNvPr id="26" name="標題 7"/>
          <p:cNvSpPr txBox="1">
            <a:spLocks/>
          </p:cNvSpPr>
          <p:nvPr/>
        </p:nvSpPr>
        <p:spPr>
          <a:xfrm>
            <a:off x="1319446" y="142141"/>
            <a:ext cx="6919880" cy="97203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online</a:t>
            </a:r>
          </a:p>
        </p:txBody>
      </p:sp>
      <p:sp>
        <p:nvSpPr>
          <p:cNvPr id="27" name="投影片編號版面配置區 2">
            <a:extLst>
              <a:ext uri="{FF2B5EF4-FFF2-40B4-BE49-F238E27FC236}">
                <a16:creationId xmlns:a16="http://schemas.microsoft.com/office/drawing/2014/main" id="{335C0AE9-014D-44CA-B7BD-49D7976A8F76}"/>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10</a:t>
            </a:fld>
            <a:endParaRPr lang="zh-TW" altLang="en-US" dirty="0"/>
          </a:p>
        </p:txBody>
      </p:sp>
      <p:grpSp>
        <p:nvGrpSpPr>
          <p:cNvPr id="2" name="群組 1">
            <a:extLst>
              <a:ext uri="{FF2B5EF4-FFF2-40B4-BE49-F238E27FC236}">
                <a16:creationId xmlns:a16="http://schemas.microsoft.com/office/drawing/2014/main" id="{0FB1BAE0-22A9-40A6-9E7D-F0B3C6F90686}"/>
              </a:ext>
            </a:extLst>
          </p:cNvPr>
          <p:cNvGrpSpPr/>
          <p:nvPr/>
        </p:nvGrpSpPr>
        <p:grpSpPr>
          <a:xfrm>
            <a:off x="4572001" y="2025055"/>
            <a:ext cx="4177578" cy="877927"/>
            <a:chOff x="4572001" y="2025055"/>
            <a:chExt cx="4177578" cy="877927"/>
          </a:xfrm>
        </p:grpSpPr>
        <p:sp>
          <p:nvSpPr>
            <p:cNvPr id="6" name="矩形 5"/>
            <p:cNvSpPr/>
            <p:nvPr/>
          </p:nvSpPr>
          <p:spPr>
            <a:xfrm>
              <a:off x="4572001" y="2025055"/>
              <a:ext cx="4177578" cy="338554"/>
            </a:xfrm>
            <a:prstGeom prst="rect">
              <a:avLst/>
            </a:prstGeom>
          </p:spPr>
          <p:txBody>
            <a:bodyPr wrap="square">
              <a:spAutoFit/>
            </a:bodyPr>
            <a:lstStyle/>
            <a:p>
              <a:pPr algn="ctr"/>
              <a:r>
                <a:rPr lang="en-US" sz="1600" dirty="0">
                  <a:latin typeface="Arial" panose="020B0604020202020204" pitchFamily="34" charset="0"/>
                  <a:ea typeface="微軟正黑體" panose="020B0604030504040204" pitchFamily="34" charset="-120"/>
                  <a:cs typeface="Arial" panose="020B0604020202020204" pitchFamily="34" charset="0"/>
                </a:rPr>
                <a:t>These courses are available free of charge</a:t>
              </a:r>
            </a:p>
          </p:txBody>
        </p:sp>
        <p:sp>
          <p:nvSpPr>
            <p:cNvPr id="28" name="矩形 27">
              <a:extLst>
                <a:ext uri="{FF2B5EF4-FFF2-40B4-BE49-F238E27FC236}">
                  <a16:creationId xmlns:a16="http://schemas.microsoft.com/office/drawing/2014/main" id="{D14CAA24-291D-4CB2-B11D-B8AEFCE4890E}"/>
                </a:ext>
              </a:extLst>
            </p:cNvPr>
            <p:cNvSpPr/>
            <p:nvPr/>
          </p:nvSpPr>
          <p:spPr>
            <a:xfrm>
              <a:off x="4572001" y="2281917"/>
              <a:ext cx="4177578" cy="338554"/>
            </a:xfrm>
            <a:prstGeom prst="rect">
              <a:avLst/>
            </a:prstGeom>
          </p:spPr>
          <p:txBody>
            <a:bodyPr wrap="square">
              <a:spAutoFit/>
            </a:bodyPr>
            <a:lstStyle/>
            <a:p>
              <a:pPr algn="ctr"/>
              <a:r>
                <a:rPr lang="en-US" sz="1600" dirty="0">
                  <a:latin typeface="Arial" panose="020B0604020202020204" pitchFamily="34" charset="0"/>
                  <a:ea typeface="微軟正黑體" panose="020B0604030504040204" pitchFamily="34" charset="-120"/>
                  <a:cs typeface="Arial" panose="020B0604020202020204" pitchFamily="34" charset="0"/>
                </a:rPr>
                <a:t>on Coursera, the world’s largest open</a:t>
              </a:r>
            </a:p>
          </p:txBody>
        </p:sp>
        <p:sp>
          <p:nvSpPr>
            <p:cNvPr id="29" name="矩形 28">
              <a:extLst>
                <a:ext uri="{FF2B5EF4-FFF2-40B4-BE49-F238E27FC236}">
                  <a16:creationId xmlns:a16="http://schemas.microsoft.com/office/drawing/2014/main" id="{D17E5755-6E19-4019-93C8-A33AF6D98AD2}"/>
                </a:ext>
              </a:extLst>
            </p:cNvPr>
            <p:cNvSpPr/>
            <p:nvPr/>
          </p:nvSpPr>
          <p:spPr>
            <a:xfrm>
              <a:off x="4572001" y="2564428"/>
              <a:ext cx="4177578" cy="338554"/>
            </a:xfrm>
            <a:prstGeom prst="rect">
              <a:avLst/>
            </a:prstGeom>
          </p:spPr>
          <p:txBody>
            <a:bodyPr wrap="square">
              <a:spAutoFit/>
            </a:bodyPr>
            <a:lstStyle/>
            <a:p>
              <a:pPr algn="ctr"/>
              <a:r>
                <a:rPr lang="en-US" sz="1600" dirty="0">
                  <a:latin typeface="Arial" panose="020B0604020202020204" pitchFamily="34" charset="0"/>
                  <a:ea typeface="微軟正黑體" panose="020B0604030504040204" pitchFamily="34" charset="-120"/>
                  <a:cs typeface="Arial" panose="020B0604020202020204" pitchFamily="34" charset="0"/>
                </a:rPr>
                <a:t>online learning (MOOC) platform.</a:t>
              </a:r>
            </a:p>
          </p:txBody>
        </p:sp>
      </p:grpSp>
      <p:pic>
        <p:nvPicPr>
          <p:cNvPr id="7" name="圖片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01340" y="4869160"/>
            <a:ext cx="986947" cy="1293628"/>
          </a:xfrm>
          <a:prstGeom prst="rect">
            <a:avLst/>
          </a:prstGeom>
        </p:spPr>
      </p:pic>
    </p:spTree>
    <p:custDataLst>
      <p:tags r:id="rId1"/>
    </p:custDataLst>
    <p:extLst>
      <p:ext uri="{BB962C8B-B14F-4D97-AF65-F5344CB8AC3E}">
        <p14:creationId xmlns:p14="http://schemas.microsoft.com/office/powerpoint/2010/main" val="32452248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4" name="矩形 13"/>
          <p:cNvSpPr/>
          <p:nvPr/>
        </p:nvSpPr>
        <p:spPr>
          <a:xfrm>
            <a:off x="340976" y="1236482"/>
            <a:ext cx="5454352" cy="369332"/>
          </a:xfrm>
          <a:prstGeom prst="rect">
            <a:avLst/>
          </a:prstGeom>
        </p:spPr>
        <p:txBody>
          <a:bodyPr wrap="square">
            <a:spAutoFit/>
          </a:bodyPr>
          <a:lstStyle/>
          <a:p>
            <a:r>
              <a:rPr lang="en-US" b="1" dirty="0">
                <a:solidFill>
                  <a:srgbClr val="39619E"/>
                </a:solidFill>
                <a:latin typeface="Arial" panose="020B0604020202020204" pitchFamily="34" charset="0"/>
                <a:ea typeface="微軟正黑體" pitchFamily="34" charset="-120"/>
                <a:cs typeface="Arial" panose="020B0604020202020204" pitchFamily="34" charset="0"/>
              </a:rPr>
              <a:t>Test of Chinese as a Foreign Language - TOCFL</a:t>
            </a:r>
          </a:p>
        </p:txBody>
      </p:sp>
      <p:graphicFrame>
        <p:nvGraphicFramePr>
          <p:cNvPr id="2" name="表格 1"/>
          <p:cNvGraphicFramePr>
            <a:graphicFrameLocks noGrp="1"/>
          </p:cNvGraphicFramePr>
          <p:nvPr>
            <p:extLst>
              <p:ext uri="{D42A27DB-BD31-4B8C-83A1-F6EECF244321}">
                <p14:modId xmlns:p14="http://schemas.microsoft.com/office/powerpoint/2010/main" val="4225433251"/>
              </p:ext>
            </p:extLst>
          </p:nvPr>
        </p:nvGraphicFramePr>
        <p:xfrm>
          <a:off x="1115616" y="2012123"/>
          <a:ext cx="6064216" cy="3181356"/>
        </p:xfrm>
        <a:graphic>
          <a:graphicData uri="http://schemas.openxmlformats.org/drawingml/2006/table">
            <a:tbl>
              <a:tblPr firstRow="1" bandRow="1">
                <a:tableStyleId>{08FB837D-C827-4EFA-A057-4D05807E0F7C}</a:tableStyleId>
              </a:tblPr>
              <a:tblGrid>
                <a:gridCol w="2099319">
                  <a:extLst>
                    <a:ext uri="{9D8B030D-6E8A-4147-A177-3AD203B41FA5}">
                      <a16:colId xmlns:a16="http://schemas.microsoft.com/office/drawing/2014/main" val="20000"/>
                    </a:ext>
                  </a:extLst>
                </a:gridCol>
                <a:gridCol w="2545074">
                  <a:extLst>
                    <a:ext uri="{9D8B030D-6E8A-4147-A177-3AD203B41FA5}">
                      <a16:colId xmlns:a16="http://schemas.microsoft.com/office/drawing/2014/main" val="20001"/>
                    </a:ext>
                  </a:extLst>
                </a:gridCol>
                <a:gridCol w="1419823">
                  <a:extLst>
                    <a:ext uri="{9D8B030D-6E8A-4147-A177-3AD203B41FA5}">
                      <a16:colId xmlns:a16="http://schemas.microsoft.com/office/drawing/2014/main" val="20002"/>
                    </a:ext>
                  </a:extLst>
                </a:gridCol>
              </a:tblGrid>
              <a:tr h="354224">
                <a:tc gridSpan="2">
                  <a:txBody>
                    <a:bodyPr/>
                    <a:lstStyle/>
                    <a:p>
                      <a:pPr algn="ctr">
                        <a:lnSpc>
                          <a:spcPct val="100000"/>
                        </a:lnSpc>
                      </a:pPr>
                      <a:r>
                        <a:rPr lang="en-US" sz="1600" b="1" dirty="0">
                          <a:solidFill>
                            <a:schemeClr val="tx1"/>
                          </a:solidFill>
                          <a:latin typeface="微軟正黑體" panose="020B0604030504040204" pitchFamily="34" charset="-120"/>
                          <a:ea typeface="微軟正黑體" panose="020B0604030504040204" pitchFamily="34" charset="-120"/>
                        </a:rPr>
                        <a:t>Test level                      </a:t>
                      </a:r>
                      <a:r>
                        <a:rPr lang="en-US" altLang="zh-TW" sz="1600" b="1" dirty="0">
                          <a:solidFill>
                            <a:schemeClr val="tx1"/>
                          </a:solidFill>
                          <a:latin typeface="微軟正黑體" panose="020B0604030504040204" pitchFamily="34" charset="-120"/>
                          <a:ea typeface="微軟正黑體" panose="020B0604030504040204" pitchFamily="34" charset="-120"/>
                        </a:rPr>
                        <a:t>Certificate level</a:t>
                      </a:r>
                    </a:p>
                  </a:txBody>
                  <a:tcPr marL="97565" marR="97565" marT="48783" marB="48783">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TW" sz="1800" b="1"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b="1" dirty="0">
                          <a:solidFill>
                            <a:schemeClr val="tx1"/>
                          </a:solidFill>
                          <a:latin typeface="微軟正黑體" panose="020B0604030504040204" pitchFamily="34" charset="-120"/>
                          <a:ea typeface="微軟正黑體" panose="020B0604030504040204" pitchFamily="34" charset="-120"/>
                        </a:rPr>
                        <a:t>CEFR</a:t>
                      </a:r>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36272">
                <a:tc rowSpan="2">
                  <a:txBody>
                    <a:bodyPr/>
                    <a:lstStyle/>
                    <a:p>
                      <a:pPr algn="ctr">
                        <a:lnSpc>
                          <a:spcPct val="150000"/>
                        </a:lnSpc>
                      </a:pPr>
                      <a:r>
                        <a:rPr lang="en-US" sz="1600" b="1" dirty="0">
                          <a:latin typeface="微軟正黑體" pitchFamily="34" charset="-120"/>
                          <a:ea typeface="微軟正黑體" pitchFamily="34" charset="-120"/>
                        </a:rPr>
                        <a:t>Band Novice</a:t>
                      </a:r>
                    </a:p>
                  </a:txBody>
                  <a:tcPr marL="97565" marR="97565" marT="48783" marB="48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pPr>
                      <a:r>
                        <a:rPr lang="en-US" sz="1600" kern="1200" dirty="0">
                          <a:solidFill>
                            <a:schemeClr val="dk1"/>
                          </a:solidFill>
                          <a:latin typeface="微軟正黑體" pitchFamily="34" charset="-120"/>
                          <a:ea typeface="微軟正黑體" pitchFamily="34" charset="-120"/>
                          <a:cs typeface="+mn-cs"/>
                        </a:rPr>
                        <a:t>Novice 1</a:t>
                      </a:r>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algn="ctr" defTabSz="914400" rtl="0" eaLnBrk="1" latinLnBrk="0" hangingPunct="1"/>
                      <a:r>
                        <a:rPr lang="en-US" altLang="zh-TW" sz="1600" kern="1200" dirty="0">
                          <a:solidFill>
                            <a:srgbClr val="333333"/>
                          </a:solidFill>
                          <a:effectLst/>
                          <a:latin typeface="Arial" panose="020B0604020202020204" pitchFamily="34" charset="0"/>
                          <a:ea typeface="+mn-ea"/>
                          <a:cs typeface="+mn-cs"/>
                        </a:rPr>
                        <a:t>Pre-A1</a:t>
                      </a:r>
                    </a:p>
                  </a:txBody>
                  <a:tcPr marL="97565" marR="97565" marT="48783" marB="48783"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6272">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微軟正黑體" pitchFamily="34" charset="-120"/>
                          <a:ea typeface="微軟正黑體" pitchFamily="34" charset="-120"/>
                          <a:cs typeface="+mn-cs"/>
                        </a:rPr>
                        <a:t>Novice 2</a:t>
                      </a:r>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algn="ctr" defTabSz="914400" rtl="0" eaLnBrk="1" latinLnBrk="0" hangingPunct="1"/>
                      <a:endParaRPr lang="zh-TW" altLang="en-US" sz="1800" kern="1200" dirty="0">
                        <a:solidFill>
                          <a:srgbClr val="333333"/>
                        </a:solidFill>
                        <a:effectLst/>
                        <a:latin typeface="Arial" panose="020B0604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9517453"/>
                  </a:ext>
                </a:extLst>
              </a:tr>
              <a:tr h="359098">
                <a:tc rowSpan="2">
                  <a:txBody>
                    <a:bodyPr/>
                    <a:lstStyle/>
                    <a:p>
                      <a:pPr algn="ctr">
                        <a:lnSpc>
                          <a:spcPct val="200000"/>
                        </a:lnSpc>
                      </a:pPr>
                      <a:r>
                        <a:rPr lang="en-US" sz="1600" b="1" dirty="0">
                          <a:latin typeface="微軟正黑體" pitchFamily="34" charset="-120"/>
                          <a:ea typeface="微軟正黑體" pitchFamily="34" charset="-120"/>
                        </a:rPr>
                        <a:t>Band A</a:t>
                      </a:r>
                    </a:p>
                  </a:txBody>
                  <a:tcPr marL="97565" marR="97565" marT="48783" marB="48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700" b="0" dirty="0">
                          <a:solidFill>
                            <a:srgbClr val="333333"/>
                          </a:solidFill>
                          <a:effectLst/>
                          <a:latin typeface="Arial" panose="020B0604020202020204" pitchFamily="34" charset="0"/>
                        </a:rPr>
                        <a:t>Level 1 </a:t>
                      </a:r>
                      <a:endParaRPr lang="zh-TW" altLang="en-US" sz="1700" b="0" dirty="0"/>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A1</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9098">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7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Level 2</a:t>
                      </a:r>
                      <a:endParaRPr kumimoji="0" lang="zh-TW" altLang="en-US" sz="1700" b="0" i="0" u="none" strike="noStrike" kern="1200" cap="none" spc="0" normalizeH="0" baseline="0" noProof="0" dirty="0">
                        <a:ln>
                          <a:noFill/>
                        </a:ln>
                        <a:solidFill>
                          <a:prstClr val="black"/>
                        </a:solidFill>
                        <a:effectLst/>
                        <a:uLnTx/>
                        <a:uFillTx/>
                        <a:latin typeface="+mn-lt"/>
                        <a:ea typeface="+mn-ea"/>
                        <a:cs typeface="+mn-cs"/>
                      </a:endParaRPr>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A2</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9098">
                <a:tc rowSpan="2">
                  <a:txBody>
                    <a:bodyPr/>
                    <a:lstStyle/>
                    <a:p>
                      <a:pPr algn="ctr">
                        <a:lnSpc>
                          <a:spcPct val="200000"/>
                        </a:lnSpc>
                      </a:pPr>
                      <a:r>
                        <a:rPr lang="en-US" sz="1600" b="1" dirty="0">
                          <a:latin typeface="微軟正黑體" pitchFamily="34" charset="-120"/>
                          <a:ea typeface="微軟正黑體" pitchFamily="34" charset="-120"/>
                        </a:rPr>
                        <a:t>Band B</a:t>
                      </a:r>
                    </a:p>
                  </a:txBody>
                  <a:tcPr marL="97565" marR="97565" marT="48783" marB="48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700" b="0" dirty="0">
                          <a:solidFill>
                            <a:srgbClr val="333333"/>
                          </a:solidFill>
                          <a:effectLst/>
                          <a:latin typeface="Arial" panose="020B0604020202020204" pitchFamily="34" charset="0"/>
                        </a:rPr>
                        <a:t>Level 3 </a:t>
                      </a:r>
                      <a:endParaRPr lang="zh-TW" altLang="en-US" sz="1700" b="0" dirty="0"/>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B1</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9098">
                <a:tc vMerge="1">
                  <a:txBody>
                    <a:bodyPr/>
                    <a:lstStyle/>
                    <a:p>
                      <a:endParaRPr lang="zh-TW" altLang="en-US"/>
                    </a:p>
                  </a:txBody>
                  <a:tcPr/>
                </a:tc>
                <a:tc>
                  <a:txBody>
                    <a:bodyPr/>
                    <a:lstStyle/>
                    <a:p>
                      <a:pPr algn="ctr"/>
                      <a:r>
                        <a:rPr lang="en-US" altLang="zh-TW" sz="1700" b="0" dirty="0">
                          <a:solidFill>
                            <a:srgbClr val="333333"/>
                          </a:solidFill>
                          <a:effectLst/>
                          <a:latin typeface="Arial" panose="020B0604020202020204" pitchFamily="34" charset="0"/>
                        </a:rPr>
                        <a:t>Level 4 </a:t>
                      </a:r>
                      <a:endParaRPr lang="zh-TW" altLang="en-US" sz="1700" b="0" dirty="0"/>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B2</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9098">
                <a:tc rowSpan="2">
                  <a:txBody>
                    <a:bodyPr/>
                    <a:lstStyle/>
                    <a:p>
                      <a:pPr algn="ctr">
                        <a:lnSpc>
                          <a:spcPct val="200000"/>
                        </a:lnSpc>
                      </a:pPr>
                      <a:r>
                        <a:rPr lang="en-US" sz="1600" b="1" dirty="0">
                          <a:latin typeface="微軟正黑體" pitchFamily="34" charset="-120"/>
                          <a:ea typeface="微軟正黑體" pitchFamily="34" charset="-120"/>
                        </a:rPr>
                        <a:t>Band C</a:t>
                      </a:r>
                    </a:p>
                  </a:txBody>
                  <a:tcPr marL="97565" marR="97565" marT="48783" marB="487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700" b="0" dirty="0">
                          <a:solidFill>
                            <a:srgbClr val="333333"/>
                          </a:solidFill>
                          <a:effectLst/>
                          <a:latin typeface="Arial" panose="020B0604020202020204" pitchFamily="34" charset="0"/>
                        </a:rPr>
                        <a:t>Level 5 </a:t>
                      </a:r>
                      <a:endParaRPr lang="zh-TW" altLang="en-US" sz="1700" b="0" dirty="0"/>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C1</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9098">
                <a:tc vMerge="1">
                  <a:txBody>
                    <a:bodyPr/>
                    <a:lstStyle/>
                    <a:p>
                      <a:endParaRPr lang="zh-TW" altLang="en-US"/>
                    </a:p>
                  </a:txBody>
                  <a:tcPr/>
                </a:tc>
                <a:tc>
                  <a:txBody>
                    <a:bodyPr/>
                    <a:lstStyle/>
                    <a:p>
                      <a:pPr algn="ctr"/>
                      <a:r>
                        <a:rPr lang="en-US" altLang="zh-TW" sz="1700" b="0" dirty="0">
                          <a:solidFill>
                            <a:srgbClr val="333333"/>
                          </a:solidFill>
                          <a:effectLst/>
                          <a:latin typeface="Arial" panose="020B0604020202020204" pitchFamily="34" charset="0"/>
                        </a:rPr>
                        <a:t>Level 6 </a:t>
                      </a:r>
                      <a:endParaRPr lang="zh-TW" altLang="en-US" sz="1700" b="0" dirty="0"/>
                    </a:p>
                  </a:txBody>
                  <a:tcPr marL="82870" marR="82870" marT="41434" marB="41434"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600" dirty="0">
                          <a:solidFill>
                            <a:srgbClr val="333333"/>
                          </a:solidFill>
                          <a:effectLst/>
                          <a:latin typeface="Arial" panose="020B0604020202020204" pitchFamily="34" charset="0"/>
                        </a:rPr>
                        <a:t>C2</a:t>
                      </a:r>
                      <a:endParaRPr lang="zh-TW" altLang="en-US" sz="1600" dirty="0"/>
                    </a:p>
                  </a:txBody>
                  <a:tcPr marL="82870" marR="82870" marT="41434" marB="41434">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6" name="文字方塊 15"/>
          <p:cNvSpPr txBox="1"/>
          <p:nvPr/>
        </p:nvSpPr>
        <p:spPr>
          <a:xfrm>
            <a:off x="611560" y="358586"/>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7</a:t>
            </a:r>
          </a:p>
        </p:txBody>
      </p:sp>
      <p:sp>
        <p:nvSpPr>
          <p:cNvPr id="17" name="標題 7"/>
          <p:cNvSpPr txBox="1">
            <a:spLocks/>
          </p:cNvSpPr>
          <p:nvPr/>
        </p:nvSpPr>
        <p:spPr>
          <a:xfrm>
            <a:off x="1319446" y="6415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altLang="zh-TW"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Test of Chinese as a Foreign Language</a:t>
            </a:r>
            <a:endParaRPr lang="zh-TW" alt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12" name="矩形 11"/>
          <p:cNvSpPr/>
          <p:nvPr/>
        </p:nvSpPr>
        <p:spPr>
          <a:xfrm>
            <a:off x="340976" y="5410375"/>
            <a:ext cx="6439747" cy="369332"/>
          </a:xfrm>
          <a:prstGeom prst="rect">
            <a:avLst/>
          </a:prstGeom>
        </p:spPr>
        <p:txBody>
          <a:bodyPr wrap="square">
            <a:spAutoFit/>
          </a:bodyPr>
          <a:lstStyle/>
          <a:p>
            <a:r>
              <a:rPr lang="en-US" b="1" dirty="0">
                <a:solidFill>
                  <a:srgbClr val="39619E"/>
                </a:solidFill>
                <a:latin typeface="Arial" panose="020B0604020202020204" pitchFamily="34" charset="0"/>
                <a:ea typeface="微軟正黑體" pitchFamily="34" charset="-120"/>
                <a:cs typeface="Arial" panose="020B0604020202020204" pitchFamily="34" charset="0"/>
              </a:rPr>
              <a:t>Children’s Chinese Competency Certification</a:t>
            </a:r>
          </a:p>
        </p:txBody>
      </p:sp>
      <p:sp>
        <p:nvSpPr>
          <p:cNvPr id="18" name="矩形 17"/>
          <p:cNvSpPr/>
          <p:nvPr/>
        </p:nvSpPr>
        <p:spPr>
          <a:xfrm>
            <a:off x="340976" y="1573087"/>
            <a:ext cx="7818392" cy="338554"/>
          </a:xfrm>
          <a:prstGeom prst="rect">
            <a:avLst/>
          </a:prstGeom>
        </p:spPr>
        <p:txBody>
          <a:bodyPr wrap="square">
            <a:spAutoFit/>
          </a:bodyPr>
          <a:lstStyle/>
          <a:p>
            <a:r>
              <a:rPr lang="en-US" sz="1600" dirty="0">
                <a:latin typeface="Arial" panose="020B0604020202020204" pitchFamily="34" charset="0"/>
                <a:ea typeface="微軟正黑體" panose="020B0604030504040204" pitchFamily="34" charset="-120"/>
                <a:cs typeface="Arial" panose="020B0604020202020204" pitchFamily="34" charset="0"/>
              </a:rPr>
              <a:t>3</a:t>
            </a:r>
            <a:r>
              <a:rPr lang="en-US" altLang="zh-TW" sz="1600" dirty="0">
                <a:latin typeface="Arial" panose="020B0604020202020204" pitchFamily="34" charset="0"/>
                <a:ea typeface="微軟正黑體" panose="020B0604030504040204" pitchFamily="34" charset="-120"/>
                <a:cs typeface="Arial" panose="020B0604020202020204" pitchFamily="34" charset="0"/>
              </a:rPr>
              <a:t>24</a:t>
            </a:r>
            <a:r>
              <a:rPr lang="en-US" sz="1600" dirty="0">
                <a:latin typeface="Arial" panose="020B0604020202020204" pitchFamily="34" charset="0"/>
                <a:ea typeface="微軟正黑體" panose="020B0604030504040204" pitchFamily="34" charset="-120"/>
                <a:cs typeface="Arial" panose="020B0604020202020204" pitchFamily="34" charset="0"/>
              </a:rPr>
              <a:t> tests were run in 3</a:t>
            </a:r>
            <a:r>
              <a:rPr lang="en-US" altLang="zh-TW" sz="1600" dirty="0">
                <a:latin typeface="Arial" panose="020B0604020202020204" pitchFamily="34" charset="0"/>
                <a:ea typeface="微軟正黑體" panose="020B0604030504040204" pitchFamily="34" charset="-120"/>
                <a:cs typeface="Arial" panose="020B0604020202020204" pitchFamily="34" charset="0"/>
              </a:rPr>
              <a:t>3</a:t>
            </a:r>
            <a:r>
              <a:rPr lang="en-US" sz="1600" dirty="0">
                <a:latin typeface="Arial" panose="020B0604020202020204" pitchFamily="34" charset="0"/>
                <a:ea typeface="微軟正黑體" panose="020B0604030504040204" pitchFamily="34" charset="-120"/>
                <a:cs typeface="Arial" panose="020B0604020202020204" pitchFamily="34" charset="0"/>
              </a:rPr>
              <a:t> countries in 2018 - for 5</a:t>
            </a:r>
            <a:r>
              <a:rPr lang="en-US" altLang="zh-TW" sz="1600" dirty="0">
                <a:latin typeface="Arial" panose="020B0604020202020204" pitchFamily="34" charset="0"/>
                <a:ea typeface="微軟正黑體" panose="020B0604030504040204" pitchFamily="34" charset="-120"/>
                <a:cs typeface="Arial" panose="020B0604020202020204" pitchFamily="34" charset="0"/>
              </a:rPr>
              <a:t>9</a:t>
            </a:r>
            <a:r>
              <a:rPr lang="en-US" sz="1600" dirty="0">
                <a:latin typeface="Arial" panose="020B0604020202020204" pitchFamily="34" charset="0"/>
                <a:ea typeface="微軟正黑體" panose="020B0604030504040204" pitchFamily="34" charset="-120"/>
                <a:cs typeface="Arial" panose="020B0604020202020204" pitchFamily="34" charset="0"/>
              </a:rPr>
              <a:t>,</a:t>
            </a:r>
            <a:r>
              <a:rPr lang="en-US" altLang="zh-TW" sz="1600" dirty="0">
                <a:latin typeface="Arial" panose="020B0604020202020204" pitchFamily="34" charset="0"/>
                <a:ea typeface="微軟正黑體" panose="020B0604030504040204" pitchFamily="34" charset="-120"/>
                <a:cs typeface="Arial" panose="020B0604020202020204" pitchFamily="34" charset="0"/>
              </a:rPr>
              <a:t>776</a:t>
            </a:r>
            <a:r>
              <a:rPr lang="en-US" sz="1600" dirty="0">
                <a:latin typeface="Arial" panose="020B0604020202020204" pitchFamily="34" charset="0"/>
                <a:ea typeface="微軟正黑體" panose="020B0604030504040204" pitchFamily="34" charset="-120"/>
                <a:cs typeface="Arial" panose="020B0604020202020204" pitchFamily="34" charset="0"/>
              </a:rPr>
              <a:t> test-takers.</a:t>
            </a:r>
          </a:p>
        </p:txBody>
      </p:sp>
      <p:sp>
        <p:nvSpPr>
          <p:cNvPr id="11" name="文字方塊 10"/>
          <p:cNvSpPr txBox="1"/>
          <p:nvPr/>
        </p:nvSpPr>
        <p:spPr>
          <a:xfrm>
            <a:off x="611560" y="358586"/>
            <a:ext cx="385042" cy="523220"/>
          </a:xfrm>
          <a:prstGeom prst="rect">
            <a:avLst/>
          </a:prstGeom>
          <a:noFill/>
        </p:spPr>
        <p:txBody>
          <a:bodyPr wrap="square" rtlCol="0">
            <a:spAutoFit/>
          </a:bodyPr>
          <a:lstStyle/>
          <a:p>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7</a:t>
            </a:r>
          </a:p>
        </p:txBody>
      </p:sp>
      <p:sp>
        <p:nvSpPr>
          <p:cNvPr id="19" name="標題 7"/>
          <p:cNvSpPr txBox="1">
            <a:spLocks/>
          </p:cNvSpPr>
          <p:nvPr/>
        </p:nvSpPr>
        <p:spPr>
          <a:xfrm>
            <a:off x="1319446" y="64151"/>
            <a:ext cx="728415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altLang="zh-TW"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Test of Chinese as a Foreign Language</a:t>
            </a:r>
            <a:endParaRPr lang="zh-TW"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20" name="投影片編號版面配置區 2">
            <a:extLst>
              <a:ext uri="{FF2B5EF4-FFF2-40B4-BE49-F238E27FC236}">
                <a16:creationId xmlns:a16="http://schemas.microsoft.com/office/drawing/2014/main" id="{683E6633-F297-4C2B-8773-E95077AE9E4D}"/>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11</a:t>
            </a:fld>
            <a:endParaRPr lang="zh-TW" altLang="en-US" dirty="0"/>
          </a:p>
        </p:txBody>
      </p:sp>
      <p:grpSp>
        <p:nvGrpSpPr>
          <p:cNvPr id="6" name="群組 5">
            <a:extLst>
              <a:ext uri="{FF2B5EF4-FFF2-40B4-BE49-F238E27FC236}">
                <a16:creationId xmlns:a16="http://schemas.microsoft.com/office/drawing/2014/main" id="{D96B5470-AB9F-4C61-A0A7-0DC94A4A76F0}"/>
              </a:ext>
            </a:extLst>
          </p:cNvPr>
          <p:cNvGrpSpPr/>
          <p:nvPr/>
        </p:nvGrpSpPr>
        <p:grpSpPr>
          <a:xfrm>
            <a:off x="340976" y="5749786"/>
            <a:ext cx="7499176" cy="631542"/>
            <a:chOff x="340976" y="5568611"/>
            <a:chExt cx="7499176" cy="631542"/>
          </a:xfrm>
        </p:grpSpPr>
        <p:sp>
          <p:nvSpPr>
            <p:cNvPr id="13" name="矩形 12"/>
            <p:cNvSpPr/>
            <p:nvPr/>
          </p:nvSpPr>
          <p:spPr>
            <a:xfrm>
              <a:off x="340976" y="5568611"/>
              <a:ext cx="7499176" cy="338554"/>
            </a:xfrm>
            <a:prstGeom prst="rect">
              <a:avLst/>
            </a:prstGeom>
          </p:spPr>
          <p:txBody>
            <a:bodyPr wrap="square">
              <a:spAutoFit/>
            </a:bodyPr>
            <a:lstStyle/>
            <a:p>
              <a:r>
                <a:rPr lang="en-US" sz="1600" dirty="0">
                  <a:latin typeface="Arial" panose="020B0604020202020204" pitchFamily="34" charset="0"/>
                  <a:ea typeface="微軟正黑體" panose="020B0604030504040204" pitchFamily="34" charset="-120"/>
                  <a:cs typeface="Arial" panose="020B0604020202020204" pitchFamily="34" charset="0"/>
                </a:rPr>
                <a:t>This is specially designed for children from 7 to 12 years old who aren’t</a:t>
              </a:r>
            </a:p>
          </p:txBody>
        </p:sp>
        <p:sp>
          <p:nvSpPr>
            <p:cNvPr id="24" name="矩形 23">
              <a:extLst>
                <a:ext uri="{FF2B5EF4-FFF2-40B4-BE49-F238E27FC236}">
                  <a16:creationId xmlns:a16="http://schemas.microsoft.com/office/drawing/2014/main" id="{B7A3364D-5556-40FC-8E88-949F4C6A116A}"/>
                </a:ext>
              </a:extLst>
            </p:cNvPr>
            <p:cNvSpPr/>
            <p:nvPr/>
          </p:nvSpPr>
          <p:spPr>
            <a:xfrm>
              <a:off x="340976" y="5861599"/>
              <a:ext cx="7499176" cy="338554"/>
            </a:xfrm>
            <a:prstGeom prst="rect">
              <a:avLst/>
            </a:prstGeom>
          </p:spPr>
          <p:txBody>
            <a:bodyPr wrap="square">
              <a:spAutoFit/>
            </a:bodyPr>
            <a:lstStyle/>
            <a:p>
              <a:r>
                <a:rPr lang="en-US" sz="1600" dirty="0">
                  <a:latin typeface="Arial" panose="020B0604020202020204" pitchFamily="34" charset="0"/>
                  <a:ea typeface="微軟正黑體" panose="020B0604030504040204" pitchFamily="34" charset="-120"/>
                  <a:cs typeface="Arial" panose="020B0604020202020204" pitchFamily="34" charset="0"/>
                </a:rPr>
                <a:t>native speakers of Chinese.</a:t>
              </a:r>
            </a:p>
          </p:txBody>
        </p:sp>
      </p:grpSp>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975">
            <a:off x="7079493" y="4133394"/>
            <a:ext cx="1677938" cy="1956357"/>
          </a:xfrm>
          <a:prstGeom prst="rect">
            <a:avLst/>
          </a:prstGeom>
        </p:spPr>
      </p:pic>
    </p:spTree>
    <p:custDataLst>
      <p:tags r:id="rId1"/>
    </p:custDataLst>
    <p:extLst>
      <p:ext uri="{BB962C8B-B14F-4D97-AF65-F5344CB8AC3E}">
        <p14:creationId xmlns:p14="http://schemas.microsoft.com/office/powerpoint/2010/main" val="3117000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205896" y="366548"/>
            <a:ext cx="611065" cy="523220"/>
          </a:xfrm>
          <a:prstGeom prst="rect">
            <a:avLst/>
          </a:prstGeom>
          <a:noFill/>
        </p:spPr>
        <p:txBody>
          <a:bodyPr wrap="none" rtlCol="0">
            <a:spAutoFit/>
          </a:bodyPr>
          <a:lstStyle/>
          <a:p>
            <a:r>
              <a:rPr lang="en-US" sz="2800" b="1">
                <a:solidFill>
                  <a:srgbClr val="39619E"/>
                </a:solidFill>
                <a:latin typeface="微軟正黑體" pitchFamily="34" charset="-120"/>
                <a:ea typeface="微軟正黑體" pitchFamily="34" charset="-120"/>
              </a:rPr>
              <a:t>06</a:t>
            </a:r>
          </a:p>
        </p:txBody>
      </p:sp>
      <p:sp>
        <p:nvSpPr>
          <p:cNvPr id="7" name="矩形 6"/>
          <p:cNvSpPr/>
          <p:nvPr/>
        </p:nvSpPr>
        <p:spPr>
          <a:xfrm>
            <a:off x="395536" y="1268760"/>
            <a:ext cx="5742598" cy="646331"/>
          </a:xfrm>
          <a:prstGeom prst="rect">
            <a:avLst/>
          </a:prstGeom>
        </p:spPr>
        <p:txBody>
          <a:bodyPr wrap="none">
            <a:spAutoFit/>
          </a:bodyPr>
          <a:lstStyle/>
          <a:p>
            <a:pPr marL="0" lvl="1">
              <a:lnSpc>
                <a:spcPct val="150000"/>
              </a:lnSpc>
            </a:pPr>
            <a:r>
              <a:rPr lang="en-US" altLang="zh-TW" sz="2400" b="1" dirty="0">
                <a:solidFill>
                  <a:schemeClr val="accent1">
                    <a:lumMod val="75000"/>
                  </a:schemeClr>
                </a:solidFill>
              </a:rPr>
              <a:t>Overseas Chinese language teacher training</a:t>
            </a:r>
            <a:endParaRPr lang="en-US" sz="2400" b="1" dirty="0">
              <a:solidFill>
                <a:schemeClr val="accent1">
                  <a:lumMod val="75000"/>
                </a:schemeClr>
              </a:solidFill>
              <a:latin typeface="微軟正黑體" pitchFamily="34" charset="-120"/>
              <a:ea typeface="微軟正黑體" pitchFamily="34" charset="-120"/>
            </a:endParaRPr>
          </a:p>
        </p:txBody>
      </p:sp>
      <p:sp>
        <p:nvSpPr>
          <p:cNvPr id="8" name="矩形 7"/>
          <p:cNvSpPr/>
          <p:nvPr/>
        </p:nvSpPr>
        <p:spPr>
          <a:xfrm>
            <a:off x="1185166" y="2028143"/>
            <a:ext cx="7211854" cy="923330"/>
          </a:xfrm>
          <a:prstGeom prst="rect">
            <a:avLst/>
          </a:prstGeom>
        </p:spPr>
        <p:txBody>
          <a:bodyPr wrap="square">
            <a:spAutoFit/>
          </a:bodyPr>
          <a:lstStyle/>
          <a:p>
            <a:r>
              <a:rPr lang="en-US" altLang="zh-TW" dirty="0">
                <a:latin typeface="Arial" panose="020B0604020202020204" pitchFamily="34" charset="0"/>
                <a:cs typeface="Arial" panose="020B0604020202020204" pitchFamily="34" charset="0"/>
              </a:rPr>
              <a:t>The MOE provides subsidies for groups of </a:t>
            </a:r>
            <a:r>
              <a:rPr lang="en-US" dirty="0">
                <a:latin typeface="Arial" panose="020B0604020202020204" pitchFamily="34" charset="0"/>
                <a:cs typeface="Arial" panose="020B0604020202020204" pitchFamily="34" charset="0"/>
              </a:rPr>
              <a:t>15 ~ 20 </a:t>
            </a:r>
            <a:r>
              <a:rPr lang="en-US" altLang="zh-TW" dirty="0">
                <a:latin typeface="Arial" panose="020B0604020202020204" pitchFamily="34" charset="0"/>
                <a:cs typeface="Arial" panose="020B0604020202020204" pitchFamily="34" charset="0"/>
              </a:rPr>
              <a:t>teachers who teach Chinese in mainstream schools, colleges, and/or universities                      to come to Taiwan for further professional training. </a:t>
            </a:r>
            <a:endParaRPr lang="en-US" sz="1600" b="1" dirty="0">
              <a:latin typeface="Arial" panose="020B0604020202020204" pitchFamily="34" charset="0"/>
              <a:ea typeface="微軟正黑體" pitchFamily="34" charset="-120"/>
              <a:cs typeface="Arial" panose="020B0604020202020204" pitchFamily="34" charset="0"/>
            </a:endParaRPr>
          </a:p>
        </p:txBody>
      </p:sp>
      <p:sp>
        <p:nvSpPr>
          <p:cNvPr id="9" name="矩形 8"/>
          <p:cNvSpPr/>
          <p:nvPr/>
        </p:nvSpPr>
        <p:spPr>
          <a:xfrm>
            <a:off x="1237217" y="3365218"/>
            <a:ext cx="5890677"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A subsidy of NT$2,000 per day is provided for 2 weeks, for each teacher who hasn’t had </a:t>
            </a:r>
            <a:r>
              <a:rPr lang="en-US" altLang="zh-TW" dirty="0">
                <a:latin typeface="Arial" panose="020B0604020202020204" pitchFamily="34" charset="0"/>
                <a:cs typeface="Arial" panose="020B0604020202020204" pitchFamily="34" charset="0"/>
              </a:rPr>
              <a:t>further professional training with </a:t>
            </a:r>
            <a:r>
              <a:rPr lang="en-US" dirty="0">
                <a:latin typeface="Arial" panose="020B0604020202020204" pitchFamily="34" charset="0"/>
                <a:cs typeface="Arial" panose="020B0604020202020204" pitchFamily="34" charset="0"/>
              </a:rPr>
              <a:t>an MOE subsidy in the last three years.</a:t>
            </a:r>
          </a:p>
        </p:txBody>
      </p:sp>
      <p:sp>
        <p:nvSpPr>
          <p:cNvPr id="10" name="矩形 9"/>
          <p:cNvSpPr/>
          <p:nvPr/>
        </p:nvSpPr>
        <p:spPr>
          <a:xfrm>
            <a:off x="238395" y="5320952"/>
            <a:ext cx="2593210" cy="589072"/>
          </a:xfrm>
          <a:prstGeom prst="rect">
            <a:avLst/>
          </a:prstGeom>
        </p:spPr>
        <p:txBody>
          <a:bodyPr wrap="none">
            <a:spAutoFit/>
          </a:bodyPr>
          <a:lstStyle/>
          <a:p>
            <a:pPr marL="0" lvl="1">
              <a:lnSpc>
                <a:spcPct val="150000"/>
              </a:lnSpc>
            </a:pPr>
            <a:r>
              <a:rPr lang="en-US" sz="2400" b="1" dirty="0">
                <a:solidFill>
                  <a:schemeClr val="accent1">
                    <a:lumMod val="75000"/>
                  </a:schemeClr>
                </a:solidFill>
              </a:rPr>
              <a:t>Teaching resources</a:t>
            </a:r>
          </a:p>
        </p:txBody>
      </p:sp>
      <p:sp>
        <p:nvSpPr>
          <p:cNvPr id="11" name="文字方塊 10"/>
          <p:cNvSpPr txBox="1"/>
          <p:nvPr/>
        </p:nvSpPr>
        <p:spPr>
          <a:xfrm>
            <a:off x="611560" y="360693"/>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8</a:t>
            </a:r>
          </a:p>
        </p:txBody>
      </p:sp>
      <p:sp>
        <p:nvSpPr>
          <p:cNvPr id="12" name="標題 7"/>
          <p:cNvSpPr txBox="1">
            <a:spLocks/>
          </p:cNvSpPr>
          <p:nvPr/>
        </p:nvSpPr>
        <p:spPr>
          <a:xfrm>
            <a:off x="1346077" y="3042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Chinese teacher training and teaching resources</a:t>
            </a:r>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877" y="4815225"/>
            <a:ext cx="1872208" cy="1108904"/>
          </a:xfrm>
          <a:prstGeom prst="rect">
            <a:avLst/>
          </a:prstGeom>
        </p:spPr>
      </p:pic>
      <p:sp>
        <p:nvSpPr>
          <p:cNvPr id="13" name="矩形 12"/>
          <p:cNvSpPr/>
          <p:nvPr/>
        </p:nvSpPr>
        <p:spPr>
          <a:xfrm>
            <a:off x="546355" y="1826428"/>
            <a:ext cx="777772" cy="1200329"/>
          </a:xfrm>
          <a:prstGeom prst="rect">
            <a:avLst/>
          </a:prstGeom>
        </p:spPr>
        <p:txBody>
          <a:bodyPr wrap="square">
            <a:spAutoFit/>
          </a:bodyPr>
          <a:lstStyle/>
          <a:p>
            <a:r>
              <a:rPr lang="en-US" sz="7200" dirty="0">
                <a:solidFill>
                  <a:schemeClr val="accent1">
                    <a:lumMod val="60000"/>
                    <a:lumOff val="40000"/>
                  </a:schemeClr>
                </a:solidFill>
              </a:rPr>
              <a:t>1</a:t>
            </a:r>
          </a:p>
        </p:txBody>
      </p:sp>
      <p:sp>
        <p:nvSpPr>
          <p:cNvPr id="14" name="矩形 13"/>
          <p:cNvSpPr/>
          <p:nvPr/>
        </p:nvSpPr>
        <p:spPr>
          <a:xfrm>
            <a:off x="581178" y="3172254"/>
            <a:ext cx="652743" cy="1200329"/>
          </a:xfrm>
          <a:prstGeom prst="rect">
            <a:avLst/>
          </a:prstGeom>
        </p:spPr>
        <p:txBody>
          <a:bodyPr wrap="none">
            <a:spAutoFit/>
          </a:bodyPr>
          <a:lstStyle/>
          <a:p>
            <a:r>
              <a:rPr lang="en-US" sz="7200" dirty="0">
                <a:solidFill>
                  <a:schemeClr val="accent1">
                    <a:lumMod val="60000"/>
                    <a:lumOff val="40000"/>
                  </a:schemeClr>
                </a:solidFill>
              </a:rPr>
              <a:t>2</a:t>
            </a:r>
          </a:p>
        </p:txBody>
      </p:sp>
      <p:pic>
        <p:nvPicPr>
          <p:cNvPr id="15" name="圖片 1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614" y="5558006"/>
            <a:ext cx="432048" cy="428418"/>
          </a:xfrm>
          <a:prstGeom prst="rect">
            <a:avLst/>
          </a:prstGeom>
        </p:spPr>
      </p:pic>
      <p:pic>
        <p:nvPicPr>
          <p:cNvPr id="5" name="圖片 4"/>
          <p:cNvPicPr>
            <a:picLocks noChangeAspect="1"/>
          </p:cNvPicPr>
          <p:nvPr/>
        </p:nvPicPr>
        <p:blipFill>
          <a:blip r:embed="rId8" cstate="print"/>
          <a:stretch>
            <a:fillRect/>
          </a:stretch>
        </p:blipFill>
        <p:spPr>
          <a:xfrm rot="1211266">
            <a:off x="6674470" y="3779488"/>
            <a:ext cx="2266939" cy="1355021"/>
          </a:xfrm>
          <a:prstGeom prst="rect">
            <a:avLst/>
          </a:prstGeom>
        </p:spPr>
      </p:pic>
      <p:sp>
        <p:nvSpPr>
          <p:cNvPr id="16" name="矩形 15"/>
          <p:cNvSpPr/>
          <p:nvPr/>
        </p:nvSpPr>
        <p:spPr>
          <a:xfrm>
            <a:off x="238395" y="5878304"/>
            <a:ext cx="3530666" cy="338554"/>
          </a:xfrm>
          <a:prstGeom prst="rect">
            <a:avLst/>
          </a:prstGeom>
        </p:spPr>
        <p:txBody>
          <a:bodyPr wrap="square">
            <a:spAutoFit/>
          </a:bodyPr>
          <a:lstStyle/>
          <a:p>
            <a:r>
              <a:rPr lang="en-US" sz="1600" dirty="0">
                <a:latin typeface="Arial" panose="020B0604020202020204" pitchFamily="34" charset="0"/>
                <a:ea typeface="微軟正黑體" panose="020B0604030504040204" pitchFamily="34" charset="-120"/>
                <a:cs typeface="Arial" panose="020B0604020202020204" pitchFamily="34" charset="0"/>
              </a:rPr>
              <a:t>Learn more on the OGME website.</a:t>
            </a:r>
          </a:p>
        </p:txBody>
      </p:sp>
      <p:sp>
        <p:nvSpPr>
          <p:cNvPr id="17" name="標題 7"/>
          <p:cNvSpPr txBox="1">
            <a:spLocks/>
          </p:cNvSpPr>
          <p:nvPr/>
        </p:nvSpPr>
        <p:spPr>
          <a:xfrm>
            <a:off x="1346077" y="30426"/>
            <a:ext cx="75920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Chinese teacher training and teaching resources</a:t>
            </a:r>
          </a:p>
        </p:txBody>
      </p:sp>
      <p:sp>
        <p:nvSpPr>
          <p:cNvPr id="18" name="文字方塊 17"/>
          <p:cNvSpPr txBox="1"/>
          <p:nvPr/>
        </p:nvSpPr>
        <p:spPr>
          <a:xfrm>
            <a:off x="611560" y="360693"/>
            <a:ext cx="385042" cy="523220"/>
          </a:xfrm>
          <a:prstGeom prst="rect">
            <a:avLst/>
          </a:prstGeom>
          <a:noFill/>
        </p:spPr>
        <p:txBody>
          <a:bodyPr wrap="square" rtlCol="0">
            <a:spAutoFit/>
          </a:bodyPr>
          <a:lstStyle/>
          <a:p>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8</a:t>
            </a:r>
          </a:p>
        </p:txBody>
      </p:sp>
      <p:sp>
        <p:nvSpPr>
          <p:cNvPr id="19" name="投影片編號版面配置區 2">
            <a:extLst>
              <a:ext uri="{FF2B5EF4-FFF2-40B4-BE49-F238E27FC236}">
                <a16:creationId xmlns:a16="http://schemas.microsoft.com/office/drawing/2014/main" id="{AB70BAE1-A0DE-4138-8CEF-B209E6F8779F}"/>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12</a:t>
            </a:fld>
            <a:endParaRPr lang="zh-TW" altLang="en-US" dirty="0"/>
          </a:p>
        </p:txBody>
      </p:sp>
      <p:pic>
        <p:nvPicPr>
          <p:cNvPr id="4" name="圖片 3"/>
          <p:cNvPicPr>
            <a:picLocks noChangeAspect="1"/>
          </p:cNvPicPr>
          <p:nvPr/>
        </p:nvPicPr>
        <p:blipFill>
          <a:blip r:embed="rId9"/>
          <a:stretch>
            <a:fillRect/>
          </a:stretch>
        </p:blipFill>
        <p:spPr>
          <a:xfrm>
            <a:off x="3688379" y="4394321"/>
            <a:ext cx="1963742" cy="2456030"/>
          </a:xfrm>
          <a:prstGeom prst="rect">
            <a:avLst/>
          </a:prstGeom>
        </p:spPr>
      </p:pic>
    </p:spTree>
    <p:custDataLst>
      <p:tags r:id="rId1"/>
    </p:custDataLst>
    <p:extLst>
      <p:ext uri="{BB962C8B-B14F-4D97-AF65-F5344CB8AC3E}">
        <p14:creationId xmlns:p14="http://schemas.microsoft.com/office/powerpoint/2010/main" val="1025443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1F3978C-7B92-4351-8005-A72F9FED92F2}"/>
              </a:ext>
            </a:extLst>
          </p:cNvPr>
          <p:cNvSpPr/>
          <p:nvPr/>
        </p:nvSpPr>
        <p:spPr>
          <a:xfrm>
            <a:off x="226709" y="2277344"/>
            <a:ext cx="8665771" cy="4248000"/>
          </a:xfrm>
          <a:prstGeom prst="rect">
            <a:avLst/>
          </a:prstGeom>
          <a:pattFill prst="lgGrid">
            <a:fgClr>
              <a:schemeClr val="accent1">
                <a:lumMod val="20000"/>
                <a:lumOff val="80000"/>
              </a:schemeClr>
            </a:fgClr>
            <a:bgClr>
              <a:schemeClr val="bg1"/>
            </a:bgClr>
          </a:patt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0" name="表格 19">
            <a:extLst>
              <a:ext uri="{FF2B5EF4-FFF2-40B4-BE49-F238E27FC236}">
                <a16:creationId xmlns:a16="http://schemas.microsoft.com/office/drawing/2014/main" id="{28F4DA2F-B578-4832-A06C-772D51AF7E95}"/>
              </a:ext>
            </a:extLst>
          </p:cNvPr>
          <p:cNvGraphicFramePr>
            <a:graphicFrameLocks noGrp="1"/>
          </p:cNvGraphicFramePr>
          <p:nvPr>
            <p:extLst>
              <p:ext uri="{D42A27DB-BD31-4B8C-83A1-F6EECF244321}">
                <p14:modId xmlns:p14="http://schemas.microsoft.com/office/powerpoint/2010/main" val="2274312489"/>
              </p:ext>
            </p:extLst>
          </p:nvPr>
        </p:nvGraphicFramePr>
        <p:xfrm>
          <a:off x="341445" y="2444223"/>
          <a:ext cx="8046979" cy="4172284"/>
        </p:xfrm>
        <a:graphic>
          <a:graphicData uri="http://schemas.openxmlformats.org/drawingml/2006/table">
            <a:tbl>
              <a:tblPr firstRow="1" bandRow="1">
                <a:tableStyleId>{2D5ABB26-0587-4C30-8999-92F81FD0307C}</a:tableStyleId>
              </a:tblPr>
              <a:tblGrid>
                <a:gridCol w="558147">
                  <a:extLst>
                    <a:ext uri="{9D8B030D-6E8A-4147-A177-3AD203B41FA5}">
                      <a16:colId xmlns:a16="http://schemas.microsoft.com/office/drawing/2014/main" val="2399193824"/>
                    </a:ext>
                  </a:extLst>
                </a:gridCol>
                <a:gridCol w="7488832">
                  <a:extLst>
                    <a:ext uri="{9D8B030D-6E8A-4147-A177-3AD203B41FA5}">
                      <a16:colId xmlns:a16="http://schemas.microsoft.com/office/drawing/2014/main" val="4209150932"/>
                    </a:ext>
                  </a:extLst>
                </a:gridCol>
              </a:tblGrid>
              <a:tr h="563011">
                <a:tc>
                  <a:txBody>
                    <a:bodyPr/>
                    <a:lstStyle/>
                    <a:p>
                      <a:endParaRPr lang="zh-TW"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Its location, and the name of the person responsible</a:t>
                      </a:r>
                      <a:endParaRPr lang="zh-TW" altLang="en-US" dirty="0"/>
                    </a:p>
                  </a:txBody>
                  <a:tcPr/>
                </a:tc>
                <a:extLst>
                  <a:ext uri="{0D108BD9-81ED-4DB2-BD59-A6C34878D82A}">
                    <a16:rowId xmlns:a16="http://schemas.microsoft.com/office/drawing/2014/main" val="1317974968"/>
                  </a:ext>
                </a:extLst>
              </a:tr>
              <a:tr h="563011">
                <a:tc>
                  <a:txBody>
                    <a:bodyPr/>
                    <a:lstStyle/>
                    <a:p>
                      <a:endParaRPr lang="zh-TW"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Number of teachers wanted, duration, and teaching staff qualification requirements</a:t>
                      </a:r>
                      <a:endParaRPr lang="zh-TW" altLang="en-US" dirty="0"/>
                    </a:p>
                  </a:txBody>
                  <a:tcPr/>
                </a:tc>
                <a:extLst>
                  <a:ext uri="{0D108BD9-81ED-4DB2-BD59-A6C34878D82A}">
                    <a16:rowId xmlns:a16="http://schemas.microsoft.com/office/drawing/2014/main" val="3080664066"/>
                  </a:ext>
                </a:extLst>
              </a:tr>
              <a:tr h="563011">
                <a:tc>
                  <a:txBody>
                    <a:bodyPr/>
                    <a:lstStyle/>
                    <a:p>
                      <a:endParaRPr lang="zh-TW" alt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Compensation - salary, and other aspects, such as insurance, accommodation, and training opportunities</a:t>
                      </a:r>
                      <a:endParaRPr lang="zh-TW" altLang="en-US" dirty="0"/>
                    </a:p>
                  </a:txBody>
                  <a:tcPr/>
                </a:tc>
                <a:extLst>
                  <a:ext uri="{0D108BD9-81ED-4DB2-BD59-A6C34878D82A}">
                    <a16:rowId xmlns:a16="http://schemas.microsoft.com/office/drawing/2014/main" val="1827537293"/>
                  </a:ext>
                </a:extLst>
              </a:tr>
              <a:tr h="563011">
                <a:tc>
                  <a:txBody>
                    <a:bodyPr/>
                    <a:lstStyle/>
                    <a:p>
                      <a:endParaRPr lang="zh-TW" alt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Job description - teaching and administrative tasks</a:t>
                      </a:r>
                      <a:endParaRPr lang="zh-TW" altLang="en-US" dirty="0"/>
                    </a:p>
                  </a:txBody>
                  <a:tcPr/>
                </a:tc>
                <a:extLst>
                  <a:ext uri="{0D108BD9-81ED-4DB2-BD59-A6C34878D82A}">
                    <a16:rowId xmlns:a16="http://schemas.microsoft.com/office/drawing/2014/main" val="4641371"/>
                  </a:ext>
                </a:extLst>
              </a:tr>
              <a:tr h="563011">
                <a:tc>
                  <a:txBody>
                    <a:bodyPr/>
                    <a:lstStyle/>
                    <a:p>
                      <a:endParaRPr lang="zh-TW"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Information for applicants</a:t>
                      </a:r>
                      <a:endParaRPr lang="zh-TW" altLang="en-US" dirty="0"/>
                    </a:p>
                  </a:txBody>
                  <a:tcPr/>
                </a:tc>
                <a:extLst>
                  <a:ext uri="{0D108BD9-81ED-4DB2-BD59-A6C34878D82A}">
                    <a16:rowId xmlns:a16="http://schemas.microsoft.com/office/drawing/2014/main" val="491403048"/>
                  </a:ext>
                </a:extLst>
              </a:tr>
              <a:tr h="563011">
                <a:tc>
                  <a:txBody>
                    <a:bodyPr/>
                    <a:lstStyle/>
                    <a:p>
                      <a:endParaRPr lang="zh-TW" alt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Student description</a:t>
                      </a:r>
                      <a:endParaRPr lang="zh-TW" altLang="en-US" dirty="0"/>
                    </a:p>
                  </a:txBody>
                  <a:tcPr/>
                </a:tc>
                <a:extLst>
                  <a:ext uri="{0D108BD9-81ED-4DB2-BD59-A6C34878D82A}">
                    <a16:rowId xmlns:a16="http://schemas.microsoft.com/office/drawing/2014/main" val="1436092375"/>
                  </a:ext>
                </a:extLst>
              </a:tr>
              <a:tr h="563011">
                <a:tc>
                  <a:txBody>
                    <a:bodyPr/>
                    <a:lstStyle/>
                    <a:p>
                      <a:endParaRPr lang="zh-TW" alt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kern="1200" cap="none" spc="0" normalizeH="0" baseline="0" noProof="0" dirty="0">
                          <a:ln>
                            <a:noFill/>
                          </a:ln>
                          <a:effectLst/>
                          <a:uLnTx/>
                          <a:uFillTx/>
                        </a:rPr>
                        <a:t>Contact person, and contact details</a:t>
                      </a:r>
                      <a:endParaRPr kumimoji="0" lang="zh-TW" altLang="en-US" sz="1800" u="none" strike="noStrike" kern="1200" cap="none" spc="0" normalizeH="0" baseline="0" noProof="0" dirty="0">
                        <a:ln>
                          <a:noFill/>
                        </a:ln>
                        <a:effectLst/>
                        <a:uLnTx/>
                        <a:uFillTx/>
                      </a:endParaRPr>
                    </a:p>
                    <a:p>
                      <a:endParaRPr lang="zh-TW" altLang="en-US" dirty="0"/>
                    </a:p>
                  </a:txBody>
                  <a:tcPr/>
                </a:tc>
                <a:extLst>
                  <a:ext uri="{0D108BD9-81ED-4DB2-BD59-A6C34878D82A}">
                    <a16:rowId xmlns:a16="http://schemas.microsoft.com/office/drawing/2014/main" val="1844855757"/>
                  </a:ext>
                </a:extLst>
              </a:tr>
            </a:tbl>
          </a:graphicData>
        </a:graphic>
      </p:graphicFrame>
      <p:sp>
        <p:nvSpPr>
          <p:cNvPr id="21" name="文字方塊 20">
            <a:extLst>
              <a:ext uri="{FF2B5EF4-FFF2-40B4-BE49-F238E27FC236}">
                <a16:creationId xmlns:a16="http://schemas.microsoft.com/office/drawing/2014/main" id="{37F086C9-E9AD-4576-8333-B2A5ADBB153D}"/>
              </a:ext>
            </a:extLst>
          </p:cNvPr>
          <p:cNvSpPr txBox="1"/>
          <p:nvPr/>
        </p:nvSpPr>
        <p:spPr>
          <a:xfrm>
            <a:off x="205896" y="366548"/>
            <a:ext cx="6110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cap="none" normalizeH="0" baseline="0" noProof="0">
                <a:ln>
                  <a:noFill/>
                </a:ln>
                <a:solidFill>
                  <a:srgbClr val="39619E"/>
                </a:solidFill>
                <a:uLnTx/>
                <a:uFillTx/>
                <a:latin typeface="微軟正黑體" pitchFamily="34" charset="-120"/>
                <a:ea typeface="微軟正黑體" pitchFamily="34" charset="-120"/>
                <a:cs typeface="+mn-cs"/>
              </a:rPr>
              <a:t>07</a:t>
            </a:r>
          </a:p>
        </p:txBody>
      </p:sp>
      <p:sp>
        <p:nvSpPr>
          <p:cNvPr id="22" name="標題 7">
            <a:extLst>
              <a:ext uri="{FF2B5EF4-FFF2-40B4-BE49-F238E27FC236}">
                <a16:creationId xmlns:a16="http://schemas.microsoft.com/office/drawing/2014/main" id="{AB980BD8-0532-48CC-B287-7123195A7B65}"/>
              </a:ext>
            </a:extLst>
          </p:cNvPr>
          <p:cNvSpPr txBox="1">
            <a:spLocks/>
          </p:cNvSpPr>
          <p:nvPr/>
        </p:nvSpPr>
        <p:spPr>
          <a:xfrm>
            <a:off x="1319446" y="64335"/>
            <a:ext cx="7665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a:lnSpc>
                <a:spcPct val="100000"/>
              </a:lnSpc>
              <a:spcAft>
                <a:spcPts val="0"/>
              </a:spcAft>
              <a:buClrTx/>
              <a:buSzTx/>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How to employ Chinese teachers </a:t>
            </a:r>
          </a:p>
        </p:txBody>
      </p:sp>
      <p:sp>
        <p:nvSpPr>
          <p:cNvPr id="25" name="矩形 24">
            <a:extLst>
              <a:ext uri="{FF2B5EF4-FFF2-40B4-BE49-F238E27FC236}">
                <a16:creationId xmlns:a16="http://schemas.microsoft.com/office/drawing/2014/main" id="{D1055145-46DA-4826-854A-DB103381D98A}"/>
              </a:ext>
            </a:extLst>
          </p:cNvPr>
          <p:cNvSpPr/>
          <p:nvPr/>
        </p:nvSpPr>
        <p:spPr>
          <a:xfrm>
            <a:off x="226709" y="1269389"/>
            <a:ext cx="8665771" cy="646331"/>
          </a:xfrm>
          <a:prstGeom prst="rect">
            <a:avLst/>
          </a:prstGeom>
        </p:spPr>
        <p:txBody>
          <a:bodyPr wrap="square">
            <a:spAutoFit/>
          </a:bodyPr>
          <a:lstStyle/>
          <a:p>
            <a:pPr marL="0" lvl="1">
              <a:defRPr/>
            </a:pPr>
            <a:r>
              <a:rPr lang="en-US" altLang="zh-TW" dirty="0">
                <a:solidFill>
                  <a:prstClr val="black"/>
                </a:solidFill>
                <a:latin typeface="Arial" panose="020B0604020202020204" pitchFamily="34" charset="0"/>
                <a:ea typeface="微軟正黑體" pitchFamily="34" charset="-120"/>
                <a:cs typeface="Arial" panose="020B0604020202020204" pitchFamily="34" charset="0"/>
              </a:rPr>
              <a:t>Educational institutions that would like to employ native Chinese teachers can contact the MOE’s overseas education divisions</a:t>
            </a:r>
          </a:p>
        </p:txBody>
      </p:sp>
      <p:sp>
        <p:nvSpPr>
          <p:cNvPr id="26" name="矩形 25">
            <a:extLst>
              <a:ext uri="{FF2B5EF4-FFF2-40B4-BE49-F238E27FC236}">
                <a16:creationId xmlns:a16="http://schemas.microsoft.com/office/drawing/2014/main" id="{35812545-A719-4A64-BF7D-58115B7D0D27}"/>
              </a:ext>
            </a:extLst>
          </p:cNvPr>
          <p:cNvSpPr/>
          <p:nvPr/>
        </p:nvSpPr>
        <p:spPr>
          <a:xfrm>
            <a:off x="226709" y="1917375"/>
            <a:ext cx="8665771" cy="369332"/>
          </a:xfrm>
          <a:prstGeom prst="rect">
            <a:avLst/>
          </a:prstGeom>
          <a:solidFill>
            <a:schemeClr val="tx2">
              <a:lumMod val="20000"/>
              <a:lumOff val="80000"/>
            </a:schemeClr>
          </a:solid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cap="none" normalizeH="0" baseline="0" noProof="0" dirty="0">
                <a:ln>
                  <a:noFill/>
                </a:ln>
                <a:solidFill>
                  <a:prstClr val="black"/>
                </a:solidFill>
                <a:uLnTx/>
                <a:uFillTx/>
                <a:latin typeface="微軟正黑體" pitchFamily="34" charset="-120"/>
                <a:ea typeface="微軟正黑體" pitchFamily="34" charset="-120"/>
                <a:cs typeface="+mn-cs"/>
              </a:rPr>
              <a:t>Overseas educational institutions need to provide the following information:</a:t>
            </a:r>
          </a:p>
        </p:txBody>
      </p:sp>
      <p:sp>
        <p:nvSpPr>
          <p:cNvPr id="27" name="標題 7">
            <a:extLst>
              <a:ext uri="{FF2B5EF4-FFF2-40B4-BE49-F238E27FC236}">
                <a16:creationId xmlns:a16="http://schemas.microsoft.com/office/drawing/2014/main" id="{ECB874A5-31F7-4C7E-9BB9-B0FD7ECF6F95}"/>
              </a:ext>
            </a:extLst>
          </p:cNvPr>
          <p:cNvSpPr txBox="1">
            <a:spLocks/>
          </p:cNvSpPr>
          <p:nvPr/>
        </p:nvSpPr>
        <p:spPr>
          <a:xfrm>
            <a:off x="1319446" y="64335"/>
            <a:ext cx="699697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a:lnSpc>
                <a:spcPct val="100000"/>
              </a:lnSpc>
              <a:spcAft>
                <a:spcPts val="0"/>
              </a:spcAft>
              <a:buClrTx/>
              <a:buSzTx/>
              <a:tabLst/>
              <a:defRPr/>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How to employ Chinese teachers </a:t>
            </a:r>
          </a:p>
        </p:txBody>
      </p:sp>
      <p:sp>
        <p:nvSpPr>
          <p:cNvPr id="35" name="文字方塊 34">
            <a:extLst>
              <a:ext uri="{FF2B5EF4-FFF2-40B4-BE49-F238E27FC236}">
                <a16:creationId xmlns:a16="http://schemas.microsoft.com/office/drawing/2014/main" id="{F769240A-3E6A-4964-8B04-EFE0B7F2C916}"/>
              </a:ext>
            </a:extLst>
          </p:cNvPr>
          <p:cNvSpPr txBox="1"/>
          <p:nvPr/>
        </p:nvSpPr>
        <p:spPr>
          <a:xfrm>
            <a:off x="611560" y="360693"/>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9</a:t>
            </a:r>
          </a:p>
        </p:txBody>
      </p:sp>
      <p:sp>
        <p:nvSpPr>
          <p:cNvPr id="36" name="文字方塊 35">
            <a:extLst>
              <a:ext uri="{FF2B5EF4-FFF2-40B4-BE49-F238E27FC236}">
                <a16:creationId xmlns:a16="http://schemas.microsoft.com/office/drawing/2014/main" id="{D10641E9-3932-41B2-92A0-4D215B7FA715}"/>
              </a:ext>
            </a:extLst>
          </p:cNvPr>
          <p:cNvSpPr txBox="1"/>
          <p:nvPr/>
        </p:nvSpPr>
        <p:spPr>
          <a:xfrm>
            <a:off x="611560" y="360693"/>
            <a:ext cx="385042" cy="523220"/>
          </a:xfrm>
          <a:prstGeom prst="rect">
            <a:avLst/>
          </a:prstGeom>
          <a:noFill/>
        </p:spPr>
        <p:txBody>
          <a:bodyPr wrap="square" rtlCol="0">
            <a:spAutoFit/>
          </a:bodyPr>
          <a:lstStyle/>
          <a:p>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9</a:t>
            </a:r>
          </a:p>
        </p:txBody>
      </p:sp>
      <p:pic>
        <p:nvPicPr>
          <p:cNvPr id="39" name="圖片 38">
            <a:extLst>
              <a:ext uri="{FF2B5EF4-FFF2-40B4-BE49-F238E27FC236}">
                <a16:creationId xmlns:a16="http://schemas.microsoft.com/office/drawing/2014/main" id="{B4BC5DAE-AD32-4141-AD76-CB13150ED097}"/>
              </a:ext>
            </a:extLst>
          </p:cNvPr>
          <p:cNvPicPr>
            <a:picLocks noChangeAspect="1"/>
          </p:cNvPicPr>
          <p:nvPr/>
        </p:nvPicPr>
        <p:blipFill>
          <a:blip r:embed="rId5" cstate="print"/>
          <a:stretch>
            <a:fillRect/>
          </a:stretch>
        </p:blipFill>
        <p:spPr>
          <a:xfrm>
            <a:off x="5098938" y="4886228"/>
            <a:ext cx="1356838" cy="1083618"/>
          </a:xfrm>
          <a:prstGeom prst="rect">
            <a:avLst/>
          </a:prstGeom>
        </p:spPr>
      </p:pic>
      <p:pic>
        <p:nvPicPr>
          <p:cNvPr id="23" name="圖片 22">
            <a:extLst>
              <a:ext uri="{FF2B5EF4-FFF2-40B4-BE49-F238E27FC236}">
                <a16:creationId xmlns:a16="http://schemas.microsoft.com/office/drawing/2014/main" id="{7C5FEF58-1B85-4DFB-8A49-8BE4702B9239}"/>
              </a:ext>
            </a:extLst>
          </p:cNvPr>
          <p:cNvPicPr>
            <a:picLocks noChangeAspect="1"/>
          </p:cNvPicPr>
          <p:nvPr/>
        </p:nvPicPr>
        <p:blipFill>
          <a:blip r:embed="rId6" cstate="print"/>
          <a:stretch>
            <a:fillRect/>
          </a:stretch>
        </p:blipFill>
        <p:spPr>
          <a:xfrm>
            <a:off x="6003762" y="5063118"/>
            <a:ext cx="2304722" cy="1103984"/>
          </a:xfrm>
          <a:prstGeom prst="rect">
            <a:avLst/>
          </a:prstGeom>
        </p:spPr>
      </p:pic>
      <p:sp>
        <p:nvSpPr>
          <p:cNvPr id="40" name="投影片編號版面配置區 2">
            <a:extLst>
              <a:ext uri="{FF2B5EF4-FFF2-40B4-BE49-F238E27FC236}">
                <a16:creationId xmlns:a16="http://schemas.microsoft.com/office/drawing/2014/main" id="{C836074F-FD01-4004-ABE5-ED3A0C793246}"/>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13</a:t>
            </a:fld>
            <a:endParaRPr lang="zh-TW" altLang="en-US" dirty="0"/>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2320" y="4276798"/>
            <a:ext cx="936104" cy="1226986"/>
          </a:xfrm>
          <a:prstGeom prst="rect">
            <a:avLst/>
          </a:prstGeom>
        </p:spPr>
      </p:pic>
      <p:pic>
        <p:nvPicPr>
          <p:cNvPr id="24" name="圖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428" y="2407246"/>
            <a:ext cx="478860" cy="478860"/>
          </a:xfrm>
          <a:prstGeom prst="rect">
            <a:avLst/>
          </a:prstGeom>
        </p:spPr>
      </p:pic>
      <p:pic>
        <p:nvPicPr>
          <p:cNvPr id="38" name="圖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428" y="2953156"/>
            <a:ext cx="478860" cy="478860"/>
          </a:xfrm>
          <a:prstGeom prst="rect">
            <a:avLst/>
          </a:prstGeom>
        </p:spPr>
      </p:pic>
      <p:pic>
        <p:nvPicPr>
          <p:cNvPr id="41" name="圖片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428" y="3608249"/>
            <a:ext cx="478860" cy="478860"/>
          </a:xfrm>
          <a:prstGeom prst="rect">
            <a:avLst/>
          </a:prstGeom>
        </p:spPr>
      </p:pic>
      <p:pic>
        <p:nvPicPr>
          <p:cNvPr id="42" name="圖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076" y="4208750"/>
            <a:ext cx="478860" cy="478860"/>
          </a:xfrm>
          <a:prstGeom prst="rect">
            <a:avLst/>
          </a:prstGeom>
        </p:spPr>
      </p:pic>
      <p:pic>
        <p:nvPicPr>
          <p:cNvPr id="43" name="圖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076" y="4822900"/>
            <a:ext cx="478860" cy="478860"/>
          </a:xfrm>
          <a:prstGeom prst="rect">
            <a:avLst/>
          </a:prstGeom>
        </p:spPr>
      </p:pic>
      <p:pic>
        <p:nvPicPr>
          <p:cNvPr id="44" name="圖片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076" y="5341515"/>
            <a:ext cx="478860" cy="478860"/>
          </a:xfrm>
          <a:prstGeom prst="rect">
            <a:avLst/>
          </a:prstGeom>
        </p:spPr>
      </p:pic>
      <p:pic>
        <p:nvPicPr>
          <p:cNvPr id="45" name="圖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724" y="5914721"/>
            <a:ext cx="478860" cy="478860"/>
          </a:xfrm>
          <a:prstGeom prst="rect">
            <a:avLst/>
          </a:prstGeom>
        </p:spPr>
      </p:pic>
    </p:spTree>
    <p:custDataLst>
      <p:tags r:id="rId1"/>
    </p:custDataLst>
    <p:extLst>
      <p:ext uri="{BB962C8B-B14F-4D97-AF65-F5344CB8AC3E}">
        <p14:creationId xmlns:p14="http://schemas.microsoft.com/office/powerpoint/2010/main" val="34518063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6" name="文字方塊 15"/>
          <p:cNvSpPr txBox="1"/>
          <p:nvPr/>
        </p:nvSpPr>
        <p:spPr>
          <a:xfrm>
            <a:off x="615814" y="3548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10</a:t>
            </a:r>
          </a:p>
        </p:txBody>
      </p:sp>
      <p:cxnSp>
        <p:nvCxnSpPr>
          <p:cNvPr id="14" name="直線接點 13"/>
          <p:cNvCxnSpPr/>
          <p:nvPr/>
        </p:nvCxnSpPr>
        <p:spPr>
          <a:xfrm>
            <a:off x="0" y="4581128"/>
            <a:ext cx="9144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標題 7"/>
          <p:cNvSpPr txBox="1">
            <a:spLocks/>
          </p:cNvSpPr>
          <p:nvPr/>
        </p:nvSpPr>
        <p:spPr>
          <a:xfrm>
            <a:off x="1238944" y="5375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Cooperation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t>
            </a:r>
            <a:r>
              <a:rPr lang="en-US" altLang="zh-TW"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with </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o</a:t>
            </a:r>
            <a:r>
              <a:rPr lang="en-US" altLang="zh-TW"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rganizations</a:t>
            </a:r>
            <a:endPar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18" name="矩形 17"/>
          <p:cNvSpPr/>
          <p:nvPr/>
        </p:nvSpPr>
        <p:spPr>
          <a:xfrm>
            <a:off x="179512" y="1439525"/>
            <a:ext cx="8686262" cy="369332"/>
          </a:xfrm>
          <a:prstGeom prst="rect">
            <a:avLst/>
          </a:prstGeom>
        </p:spPr>
        <p:txBody>
          <a:bodyPr wrap="square">
            <a:spAutoFit/>
          </a:bodyPr>
          <a:lstStyle/>
          <a:p>
            <a:pPr>
              <a:defRPr/>
            </a:pPr>
            <a:r>
              <a:rPr lang="en-US" b="1" dirty="0">
                <a:solidFill>
                  <a:srgbClr val="0070C0"/>
                </a:solidFill>
                <a:latin typeface="微軟正黑體" panose="020B0604030504040204" pitchFamily="34" charset="-120"/>
                <a:ea typeface="微軟正黑體" panose="020B0604030504040204" pitchFamily="34" charset="-120"/>
              </a:rPr>
              <a:t>1. Joint skills training — non-profit organizations, universities</a:t>
            </a:r>
          </a:p>
        </p:txBody>
      </p:sp>
      <p:sp>
        <p:nvSpPr>
          <p:cNvPr id="19" name="矩形 18"/>
          <p:cNvSpPr/>
          <p:nvPr/>
        </p:nvSpPr>
        <p:spPr>
          <a:xfrm>
            <a:off x="415685" y="1877137"/>
            <a:ext cx="8784976" cy="646331"/>
          </a:xfrm>
          <a:prstGeom prst="rect">
            <a:avLst/>
          </a:prstGeom>
        </p:spPr>
        <p:txBody>
          <a:bodyPr wrap="square">
            <a:spAutoFit/>
          </a:bodyPr>
          <a:lstStyle/>
          <a:p>
            <a:pPr>
              <a:defRPr/>
            </a:pPr>
            <a:r>
              <a:rPr lang="en-US" dirty="0">
                <a:solidFill>
                  <a:prstClr val="black"/>
                </a:solidFill>
                <a:latin typeface="微軟正黑體" panose="020B0604030504040204" pitchFamily="34" charset="-120"/>
                <a:ea typeface="微軟正黑體" panose="020B0604030504040204" pitchFamily="34" charset="-120"/>
              </a:rPr>
              <a:t>Offer </a:t>
            </a:r>
            <a:r>
              <a:rPr lang="en-US" dirty="0">
                <a:latin typeface="微軟正黑體" panose="020B0604030504040204" pitchFamily="34" charset="-120"/>
                <a:ea typeface="微軟正黑體" panose="020B0604030504040204" pitchFamily="34" charset="-120"/>
              </a:rPr>
              <a:t>outstanding foreign students a one-year internship together with a Chinese language course in Taiwan, to help them rapidly improve their Chinese</a:t>
            </a:r>
            <a:r>
              <a:rPr lang="en-US" dirty="0">
                <a:solidFill>
                  <a:prstClr val="black"/>
                </a:solidFill>
                <a:latin typeface="微軟正黑體" panose="020B0604030504040204" pitchFamily="34" charset="-120"/>
                <a:ea typeface="微軟正黑體" panose="020B0604030504040204" pitchFamily="34" charset="-120"/>
              </a:rPr>
              <a:t>.</a:t>
            </a:r>
          </a:p>
        </p:txBody>
      </p:sp>
      <p:cxnSp>
        <p:nvCxnSpPr>
          <p:cNvPr id="20" name="直線接點 19"/>
          <p:cNvCxnSpPr/>
          <p:nvPr/>
        </p:nvCxnSpPr>
        <p:spPr>
          <a:xfrm>
            <a:off x="36512" y="2852936"/>
            <a:ext cx="9144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40838" y="3140968"/>
            <a:ext cx="5405391" cy="646331"/>
          </a:xfrm>
          <a:prstGeom prst="rect">
            <a:avLst/>
          </a:prstGeom>
        </p:spPr>
        <p:txBody>
          <a:bodyPr wrap="none">
            <a:spAutoFit/>
          </a:bodyPr>
          <a:lstStyle/>
          <a:p>
            <a:pPr>
              <a:defRPr/>
            </a:pPr>
            <a:r>
              <a:rPr lang="en-US" b="1" dirty="0">
                <a:solidFill>
                  <a:srgbClr val="0070C0"/>
                </a:solidFill>
                <a:latin typeface="微軟正黑體" panose="020B0604030504040204" pitchFamily="34" charset="-120"/>
                <a:ea typeface="微軟正黑體" panose="020B0604030504040204" pitchFamily="34" charset="-120"/>
              </a:rPr>
              <a:t>2. Jointly funded scholarships — governments</a:t>
            </a:r>
          </a:p>
          <a:p>
            <a:pPr>
              <a:defRPr/>
            </a:pP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22" name="矩形 21"/>
          <p:cNvSpPr/>
          <p:nvPr/>
        </p:nvSpPr>
        <p:spPr>
          <a:xfrm>
            <a:off x="683568" y="3569630"/>
            <a:ext cx="8280920" cy="646331"/>
          </a:xfrm>
          <a:prstGeom prst="rect">
            <a:avLst/>
          </a:prstGeom>
        </p:spPr>
        <p:txBody>
          <a:bodyPr wrap="square">
            <a:spAutoFit/>
          </a:bodyPr>
          <a:lstStyle/>
          <a:p>
            <a:pPr>
              <a:defRPr/>
            </a:pPr>
            <a:r>
              <a:rPr lang="en-US" dirty="0">
                <a:solidFill>
                  <a:prstClr val="black"/>
                </a:solidFill>
                <a:latin typeface="微軟正黑體" panose="020B0604030504040204" pitchFamily="34" charset="-120"/>
                <a:ea typeface="微軟正黑體" panose="020B0604030504040204" pitchFamily="34" charset="-120"/>
              </a:rPr>
              <a:t>Co-operatively establish Chinese</a:t>
            </a:r>
            <a:r>
              <a:rPr lang="en-US" altLang="zh-TW" dirty="0">
                <a:solidFill>
                  <a:prstClr val="black"/>
                </a:solidFill>
                <a:latin typeface="微軟正黑體" panose="020B0604030504040204" pitchFamily="34" charset="-120"/>
                <a:ea typeface="微軟正黑體" panose="020B0604030504040204" pitchFamily="34" charset="-120"/>
              </a:rPr>
              <a:t> </a:t>
            </a:r>
            <a:r>
              <a:rPr lang="en-US" dirty="0">
                <a:solidFill>
                  <a:prstClr val="black"/>
                </a:solidFill>
                <a:latin typeface="微軟正黑體" panose="020B0604030504040204" pitchFamily="34" charset="-120"/>
                <a:ea typeface="微軟正黑體" panose="020B0604030504040204" pitchFamily="34" charset="-120"/>
              </a:rPr>
              <a:t>Language Summer School scholarships and/or other scholarships to come to </a:t>
            </a:r>
            <a:r>
              <a:rPr lang="en-US" dirty="0">
                <a:latin typeface="微軟正黑體" panose="020B0604030504040204" pitchFamily="34" charset="-120"/>
                <a:ea typeface="微軟正黑體" panose="020B0604030504040204" pitchFamily="34" charset="-120"/>
              </a:rPr>
              <a:t>Taiwan to learn Chinese</a:t>
            </a:r>
            <a:r>
              <a:rPr lang="en-US" dirty="0">
                <a:solidFill>
                  <a:prstClr val="black"/>
                </a:solidFill>
                <a:latin typeface="微軟正黑體" panose="020B0604030504040204" pitchFamily="34" charset="-120"/>
                <a:ea typeface="微軟正黑體" panose="020B0604030504040204" pitchFamily="34" charset="-120"/>
              </a:rPr>
              <a:t>.</a:t>
            </a:r>
          </a:p>
        </p:txBody>
      </p:sp>
      <p:pic>
        <p:nvPicPr>
          <p:cNvPr id="23" name="圖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24" y="4481698"/>
            <a:ext cx="3160220" cy="2370165"/>
          </a:xfrm>
          <a:prstGeom prst="rect">
            <a:avLst/>
          </a:prstGeom>
        </p:spPr>
      </p:pic>
      <p:sp>
        <p:nvSpPr>
          <p:cNvPr id="24" name="矩形 23"/>
          <p:cNvSpPr/>
          <p:nvPr/>
        </p:nvSpPr>
        <p:spPr>
          <a:xfrm>
            <a:off x="1342488" y="4792121"/>
            <a:ext cx="7920438" cy="646331"/>
          </a:xfrm>
          <a:prstGeom prst="rect">
            <a:avLst/>
          </a:prstGeom>
        </p:spPr>
        <p:txBody>
          <a:bodyPr wrap="none">
            <a:spAutoFit/>
          </a:bodyPr>
          <a:lstStyle/>
          <a:p>
            <a:pPr>
              <a:defRPr/>
            </a:pPr>
            <a:r>
              <a:rPr lang="en-US" b="1" dirty="0">
                <a:solidFill>
                  <a:srgbClr val="0070C0"/>
                </a:solidFill>
                <a:latin typeface="微軟正黑體" panose="020B0604030504040204" pitchFamily="34" charset="-120"/>
                <a:ea typeface="微軟正黑體" panose="020B0604030504040204" pitchFamily="34" charset="-120"/>
              </a:rPr>
              <a:t>3. Jointly organized Chinese language courses — governments, NGOs</a:t>
            </a:r>
          </a:p>
          <a:p>
            <a:pPr>
              <a:defRPr/>
            </a:pP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25" name="矩形 24"/>
          <p:cNvSpPr/>
          <p:nvPr/>
        </p:nvSpPr>
        <p:spPr>
          <a:xfrm>
            <a:off x="1784521" y="5162133"/>
            <a:ext cx="7138445" cy="1200329"/>
          </a:xfrm>
          <a:prstGeom prst="rect">
            <a:avLst/>
          </a:prstGeom>
        </p:spPr>
        <p:txBody>
          <a:bodyPr wrap="square">
            <a:spAutoFit/>
          </a:bodyPr>
          <a:lstStyle/>
          <a:p>
            <a:pPr>
              <a:defRPr/>
            </a:pPr>
            <a:r>
              <a:rPr lang="en-US" dirty="0">
                <a:latin typeface="微軟正黑體" panose="020B0604030504040204" pitchFamily="34" charset="-120"/>
                <a:ea typeface="微軟正黑體" panose="020B0604030504040204" pitchFamily="34" charset="-120"/>
              </a:rPr>
              <a:t>We provide financial assistance for outstanding Chinese teachers in Taiwan to offer short-term Chinese courses</a:t>
            </a:r>
            <a:r>
              <a:rPr lang="zh-TW" altLang="en-US" dirty="0">
                <a:latin typeface="微軟正黑體" panose="020B0604030504040204" pitchFamily="34" charset="-120"/>
                <a:ea typeface="微軟正黑體" panose="020B0604030504040204" pitchFamily="34" charset="-120"/>
              </a:rPr>
              <a:t> </a:t>
            </a:r>
            <a:r>
              <a:rPr lang="en-US" dirty="0">
                <a:latin typeface="微軟正黑體" panose="020B0604030504040204" pitchFamily="34" charset="-120"/>
                <a:ea typeface="微軟正黑體" panose="020B0604030504040204" pitchFamily="34" charset="-120"/>
              </a:rPr>
              <a:t>overseas,                         and for outstanding people from overseas to take Chinese language courses in Taiwan.</a:t>
            </a:r>
          </a:p>
        </p:txBody>
      </p:sp>
      <p:sp>
        <p:nvSpPr>
          <p:cNvPr id="17" name="標題 7"/>
          <p:cNvSpPr txBox="1">
            <a:spLocks/>
          </p:cNvSpPr>
          <p:nvPr/>
        </p:nvSpPr>
        <p:spPr>
          <a:xfrm>
            <a:off x="1238944" y="53752"/>
            <a:ext cx="761832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Cooperation with organizations</a:t>
            </a:r>
          </a:p>
        </p:txBody>
      </p:sp>
      <p:sp>
        <p:nvSpPr>
          <p:cNvPr id="26" name="文字方塊 25"/>
          <p:cNvSpPr txBox="1"/>
          <p:nvPr/>
        </p:nvSpPr>
        <p:spPr>
          <a:xfrm>
            <a:off x="615814" y="354839"/>
            <a:ext cx="585417" cy="523220"/>
          </a:xfrm>
          <a:prstGeom prst="rect">
            <a:avLst/>
          </a:prstGeom>
          <a:noFill/>
        </p:spPr>
        <p:txBody>
          <a:bodyPr wrap="none" rtlCol="0">
            <a:spAutoFit/>
          </a:bodyPr>
          <a:lstStyle/>
          <a:p>
            <a:pPr>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10</a:t>
            </a:r>
          </a:p>
        </p:txBody>
      </p:sp>
      <p:sp>
        <p:nvSpPr>
          <p:cNvPr id="27" name="投影片編號版面配置區 2">
            <a:extLst>
              <a:ext uri="{FF2B5EF4-FFF2-40B4-BE49-F238E27FC236}">
                <a16:creationId xmlns:a16="http://schemas.microsoft.com/office/drawing/2014/main" id="{56D6A385-A298-4DD7-B670-EDE158473EA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14</a:t>
            </a:fld>
            <a:endParaRPr lang="zh-TW" altLang="en-US" dirty="0"/>
          </a:p>
        </p:txBody>
      </p:sp>
    </p:spTree>
    <p:custDataLst>
      <p:tags r:id="rId1"/>
    </p:custDataLst>
    <p:extLst>
      <p:ext uri="{BB962C8B-B14F-4D97-AF65-F5344CB8AC3E}">
        <p14:creationId xmlns:p14="http://schemas.microsoft.com/office/powerpoint/2010/main" val="6380185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1199658"/>
            <a:ext cx="9144000" cy="526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180" y="2965368"/>
            <a:ext cx="1115570" cy="1118618"/>
          </a:xfrm>
          <a:prstGeom prst="rect">
            <a:avLst/>
          </a:prstGeom>
        </p:spPr>
      </p:pic>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0178" y="1916832"/>
            <a:ext cx="1103378" cy="920498"/>
          </a:xfrm>
          <a:prstGeom prst="rect">
            <a:avLst/>
          </a:prstGeom>
        </p:spPr>
      </p:pic>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3727" y="2490214"/>
            <a:ext cx="838202" cy="938786"/>
          </a:xfrm>
          <a:prstGeom prst="rect">
            <a:avLst/>
          </a:prstGeom>
        </p:spPr>
      </p:pic>
      <p:pic>
        <p:nvPicPr>
          <p:cNvPr id="19" name="圖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0688" y="1038400"/>
            <a:ext cx="771146" cy="795530"/>
          </a:xfrm>
          <a:prstGeom prst="rect">
            <a:avLst/>
          </a:prstGeom>
        </p:spPr>
      </p:pic>
      <p:pic>
        <p:nvPicPr>
          <p:cNvPr id="20" name="圖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3965" y="1404004"/>
            <a:ext cx="950978" cy="966218"/>
          </a:xfrm>
          <a:prstGeom prst="rect">
            <a:avLst/>
          </a:prstGeom>
        </p:spPr>
      </p:pic>
      <p:sp>
        <p:nvSpPr>
          <p:cNvPr id="21" name="文字方塊 20"/>
          <p:cNvSpPr txBox="1"/>
          <p:nvPr/>
        </p:nvSpPr>
        <p:spPr>
          <a:xfrm>
            <a:off x="617657" y="360702"/>
            <a:ext cx="56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11</a:t>
            </a:r>
          </a:p>
        </p:txBody>
      </p:sp>
      <p:sp>
        <p:nvSpPr>
          <p:cNvPr id="22" name="標題 7"/>
          <p:cNvSpPr txBox="1">
            <a:spLocks/>
          </p:cNvSpPr>
          <p:nvPr/>
        </p:nvSpPr>
        <p:spPr>
          <a:xfrm>
            <a:off x="1319446" y="5735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a:lnSpc>
                <a:spcPct val="100000"/>
              </a:lnSpc>
              <a:spcAft>
                <a:spcPts val="0"/>
              </a:spcAft>
              <a:buClrTx/>
              <a:buSzTx/>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Overseas events </a:t>
            </a:r>
          </a:p>
        </p:txBody>
      </p:sp>
      <p:sp>
        <p:nvSpPr>
          <p:cNvPr id="10" name="圓角矩形 9"/>
          <p:cNvSpPr/>
          <p:nvPr/>
        </p:nvSpPr>
        <p:spPr>
          <a:xfrm>
            <a:off x="971577" y="2271936"/>
            <a:ext cx="2839088" cy="2813247"/>
          </a:xfrm>
          <a:prstGeom prst="roundRect">
            <a:avLst/>
          </a:prstGeom>
          <a:noFill/>
          <a:ln w="88900">
            <a:gradFill>
              <a:gsLst>
                <a:gs pos="0">
                  <a:srgbClr val="FFC000"/>
                </a:gs>
                <a:gs pos="100000">
                  <a:srgbClr val="92D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5424895" y="2252554"/>
            <a:ext cx="2839088" cy="2813247"/>
          </a:xfrm>
          <a:prstGeom prst="roundRect">
            <a:avLst/>
          </a:prstGeom>
          <a:noFill/>
          <a:ln w="88900">
            <a:gradFill>
              <a:gsLst>
                <a:gs pos="0">
                  <a:srgbClr val="56A8AA"/>
                </a:gs>
                <a:gs pos="100000">
                  <a:schemeClr val="tx2">
                    <a:lumMod val="60000"/>
                    <a:lumOff val="4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611560" y="1916832"/>
            <a:ext cx="720080" cy="7200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a:off x="5098008" y="1916832"/>
            <a:ext cx="720080" cy="720080"/>
          </a:xfrm>
          <a:prstGeom prst="ellipse">
            <a:avLst/>
          </a:prstGeom>
          <a:solidFill>
            <a:srgbClr val="56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654532" y="1990581"/>
            <a:ext cx="611560" cy="646331"/>
          </a:xfrm>
          <a:prstGeom prst="rect">
            <a:avLst/>
          </a:prstGeom>
          <a:noFill/>
        </p:spPr>
        <p:txBody>
          <a:bodyPr wrap="square" rtlCol="0">
            <a:spAutoFit/>
          </a:bodyPr>
          <a:lstStyle/>
          <a:p>
            <a:r>
              <a:rPr lang="en-US" sz="3600" i="1">
                <a:solidFill>
                  <a:schemeClr val="bg1"/>
                </a:solidFill>
                <a:latin typeface="Arial Black" panose="020B0A04020102020204" pitchFamily="34" charset="0"/>
              </a:rPr>
              <a:t>1</a:t>
            </a:r>
          </a:p>
        </p:txBody>
      </p:sp>
      <p:sp>
        <p:nvSpPr>
          <p:cNvPr id="25" name="文字方塊 24"/>
          <p:cNvSpPr txBox="1"/>
          <p:nvPr/>
        </p:nvSpPr>
        <p:spPr>
          <a:xfrm>
            <a:off x="5184576" y="1990581"/>
            <a:ext cx="611560" cy="646331"/>
          </a:xfrm>
          <a:prstGeom prst="rect">
            <a:avLst/>
          </a:prstGeom>
          <a:noFill/>
        </p:spPr>
        <p:txBody>
          <a:bodyPr wrap="square" rtlCol="0">
            <a:spAutoFit/>
          </a:bodyPr>
          <a:lstStyle/>
          <a:p>
            <a:r>
              <a:rPr lang="en-US" sz="3600" i="1">
                <a:solidFill>
                  <a:schemeClr val="bg1"/>
                </a:solidFill>
                <a:latin typeface="Arial Black" panose="020B0A04020102020204" pitchFamily="34" charset="0"/>
              </a:rPr>
              <a:t>2</a:t>
            </a:r>
          </a:p>
        </p:txBody>
      </p:sp>
      <p:pic>
        <p:nvPicPr>
          <p:cNvPr id="6" name="Picture 10" descr="https://yt3.ggpht.com/a-/ACSszfGZ_vTKfnMQc_h0SfvUnE33sjSUx1gvPBilVg=s900-mo-c-c0xffffffff-rj-k-no">
            <a:hlinkClick r:id="rId10" action="ppaction://hlinksldjump"/>
          </p:cNvPr>
          <p:cNvPicPr>
            <a:picLocks noChangeAspect="1" noChangeArrowheads="1"/>
          </p:cNvPicPr>
          <p:nvPr/>
        </p:nvPicPr>
        <p:blipFill rotWithShape="1">
          <a:blip r:embed="rId11" cstate="print"/>
          <a:srcRect t="7744" b="7857"/>
          <a:stretch/>
        </p:blipFill>
        <p:spPr bwMode="auto">
          <a:xfrm>
            <a:off x="1310936" y="2459016"/>
            <a:ext cx="1902981" cy="2482151"/>
          </a:xfrm>
          <a:prstGeom prst="roundRect">
            <a:avLst>
              <a:gd name="adj" fmla="val 8594"/>
            </a:avLst>
          </a:prstGeom>
          <a:solidFill>
            <a:srgbClr val="FFFFFF">
              <a:shade val="85000"/>
            </a:srgbClr>
          </a:solidFill>
          <a:ln>
            <a:noFill/>
          </a:ln>
          <a:effectLst/>
        </p:spPr>
      </p:pic>
      <p:pic>
        <p:nvPicPr>
          <p:cNvPr id="7" name="Picture 11">
            <a:hlinkClick r:id="rId12" action="ppaction://hlinksldjump"/>
          </p:cNvPr>
          <p:cNvPicPr>
            <a:picLocks noChangeAspect="1" noChangeArrowheads="1"/>
          </p:cNvPicPr>
          <p:nvPr/>
        </p:nvPicPr>
        <p:blipFill>
          <a:blip r:embed="rId13" cstate="print"/>
          <a:srcRect/>
          <a:stretch>
            <a:fillRect/>
          </a:stretch>
        </p:blipFill>
        <p:spPr bwMode="auto">
          <a:xfrm>
            <a:off x="5781156" y="2560661"/>
            <a:ext cx="2094665" cy="2094665"/>
          </a:xfrm>
          <a:prstGeom prst="roundRect">
            <a:avLst>
              <a:gd name="adj" fmla="val 8594"/>
            </a:avLst>
          </a:prstGeom>
          <a:solidFill>
            <a:srgbClr val="FFFFFF">
              <a:shade val="85000"/>
            </a:srgbClr>
          </a:solidFill>
          <a:ln>
            <a:noFill/>
          </a:ln>
          <a:effectLst/>
        </p:spPr>
      </p:pic>
      <p:pic>
        <p:nvPicPr>
          <p:cNvPr id="15" name="圖片 14">
            <a:hlinkClick r:id="rId12"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34982" y="2708920"/>
            <a:ext cx="637418" cy="632062"/>
          </a:xfrm>
          <a:prstGeom prst="rect">
            <a:avLst/>
          </a:prstGeom>
        </p:spPr>
      </p:pic>
      <p:pic>
        <p:nvPicPr>
          <p:cNvPr id="14" name="圖片 13">
            <a:hlinkClick r:id="rId10"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97152" y="2708920"/>
            <a:ext cx="637418" cy="632062"/>
          </a:xfrm>
          <a:prstGeom prst="rect">
            <a:avLst/>
          </a:prstGeom>
        </p:spPr>
      </p:pic>
      <p:sp>
        <p:nvSpPr>
          <p:cNvPr id="26" name="標題 7"/>
          <p:cNvSpPr txBox="1">
            <a:spLocks/>
          </p:cNvSpPr>
          <p:nvPr/>
        </p:nvSpPr>
        <p:spPr>
          <a:xfrm>
            <a:off x="1319446" y="57352"/>
            <a:ext cx="77048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algn="l" fontAlgn="auto">
              <a:lnSpc>
                <a:spcPct val="100000"/>
              </a:lnSpc>
              <a:spcAft>
                <a:spcPts val="0"/>
              </a:spcAft>
              <a:buClrTx/>
              <a:buSzTx/>
              <a:tabLst/>
              <a:defRPr/>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Overseas events </a:t>
            </a:r>
          </a:p>
        </p:txBody>
      </p:sp>
      <p:sp>
        <p:nvSpPr>
          <p:cNvPr id="27" name="文字方塊 26"/>
          <p:cNvSpPr txBox="1"/>
          <p:nvPr/>
        </p:nvSpPr>
        <p:spPr>
          <a:xfrm>
            <a:off x="617657" y="360702"/>
            <a:ext cx="565604" cy="523220"/>
          </a:xfrm>
          <a:prstGeom prst="rect">
            <a:avLst/>
          </a:prstGeom>
          <a:noFill/>
        </p:spPr>
        <p:txBody>
          <a:bodyPr wrap="none" rtlCol="0">
            <a:spAutoFit/>
          </a:bodyPr>
          <a:lstStyle/>
          <a:p>
            <a:pPr>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11</a:t>
            </a:r>
          </a:p>
        </p:txBody>
      </p:sp>
      <p:sp>
        <p:nvSpPr>
          <p:cNvPr id="28" name="投影片編號版面配置區 2">
            <a:extLst>
              <a:ext uri="{FF2B5EF4-FFF2-40B4-BE49-F238E27FC236}">
                <a16:creationId xmlns:a16="http://schemas.microsoft.com/office/drawing/2014/main" id="{10511DAD-73FB-4422-844E-EEC3B2107CF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15</a:t>
            </a:fld>
            <a:endParaRPr lang="zh-TW" altLang="en-US" dirty="0"/>
          </a:p>
        </p:txBody>
      </p:sp>
      <p:pic>
        <p:nvPicPr>
          <p:cNvPr id="29" name="圖片 28"/>
          <p:cNvPicPr>
            <a:picLocks noChangeAspect="1"/>
          </p:cNvPicPr>
          <p:nvPr/>
        </p:nvPicPr>
        <p:blipFill>
          <a:blip r:embed="rId15" cstate="print"/>
          <a:stretch>
            <a:fillRect/>
          </a:stretch>
        </p:blipFill>
        <p:spPr>
          <a:xfrm>
            <a:off x="2935816" y="3923087"/>
            <a:ext cx="3405534" cy="2544246"/>
          </a:xfrm>
          <a:prstGeom prst="rect">
            <a:avLst/>
          </a:prstGeom>
        </p:spPr>
      </p:pic>
      <p:pic>
        <p:nvPicPr>
          <p:cNvPr id="3" name="圖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66431">
            <a:off x="4316650" y="4932361"/>
            <a:ext cx="840818" cy="1102091"/>
          </a:xfrm>
          <a:prstGeom prst="rect">
            <a:avLst/>
          </a:prstGeom>
        </p:spPr>
      </p:pic>
    </p:spTree>
    <p:custDataLst>
      <p:tags r:id="rId1"/>
    </p:custDataLst>
    <p:extLst>
      <p:ext uri="{BB962C8B-B14F-4D97-AF65-F5344CB8AC3E}">
        <p14:creationId xmlns:p14="http://schemas.microsoft.com/office/powerpoint/2010/main" val="20506597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4528" y="3360163"/>
            <a:ext cx="4646644" cy="3791061"/>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748" y="3748734"/>
            <a:ext cx="5928230" cy="3640706"/>
          </a:xfrm>
          <a:prstGeom prst="rect">
            <a:avLst/>
          </a:prstGeom>
        </p:spPr>
      </p:pic>
      <p:sp>
        <p:nvSpPr>
          <p:cNvPr id="6" name="文字方塊 5"/>
          <p:cNvSpPr txBox="1"/>
          <p:nvPr/>
        </p:nvSpPr>
        <p:spPr>
          <a:xfrm>
            <a:off x="1763688" y="620688"/>
            <a:ext cx="5616624" cy="2215991"/>
          </a:xfrm>
          <a:prstGeom prst="rect">
            <a:avLst/>
          </a:prstGeom>
          <a:noFill/>
        </p:spPr>
        <p:txBody>
          <a:bodyPr wrap="square" rtlCol="0">
            <a:spAutoFit/>
          </a:bodyPr>
          <a:lstStyle/>
          <a:p>
            <a:pPr algn="ctr"/>
            <a:r>
              <a:rPr lang="en-US" sz="13800" b="1">
                <a:solidFill>
                  <a:srgbClr val="39619E"/>
                </a:solidFill>
              </a:rPr>
              <a:t>Q&amp;A</a:t>
            </a:r>
          </a:p>
        </p:txBody>
      </p:sp>
      <p:sp>
        <p:nvSpPr>
          <p:cNvPr id="2" name="矩形 1"/>
          <p:cNvSpPr/>
          <p:nvPr/>
        </p:nvSpPr>
        <p:spPr>
          <a:xfrm>
            <a:off x="2483768" y="2864113"/>
            <a:ext cx="4104456" cy="648072"/>
          </a:xfrm>
          <a:prstGeom prst="rect">
            <a:avLst/>
          </a:prstGeom>
          <a:solidFill>
            <a:srgbClr val="39619E"/>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latin typeface="微軟正黑體" pitchFamily="34" charset="-120"/>
                <a:ea typeface="微軟正黑體" pitchFamily="34" charset="-120"/>
              </a:rPr>
              <a:t>Thank you!</a:t>
            </a:r>
          </a:p>
        </p:txBody>
      </p:sp>
      <p:sp>
        <p:nvSpPr>
          <p:cNvPr id="7" name="投影片編號版面配置區 2">
            <a:extLst>
              <a:ext uri="{FF2B5EF4-FFF2-40B4-BE49-F238E27FC236}">
                <a16:creationId xmlns:a16="http://schemas.microsoft.com/office/drawing/2014/main" id="{A49CD059-D922-416E-885D-7AC62B3779E0}"/>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16</a:t>
            </a:fld>
            <a:endParaRPr lang="zh-TW" altLang="en-US" dirty="0"/>
          </a:p>
        </p:txBody>
      </p:sp>
    </p:spTree>
    <p:custDataLst>
      <p:tags r:id="rId1"/>
    </p:custDataLst>
    <p:extLst>
      <p:ext uri="{BB962C8B-B14F-4D97-AF65-F5344CB8AC3E}">
        <p14:creationId xmlns:p14="http://schemas.microsoft.com/office/powerpoint/2010/main" val="383874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66667E-6 2.96296E-6 L 0.6132 2.96296E-6 " pathEditMode="relative" rAng="0" ptsTypes="AA">
                                      <p:cBhvr>
                                        <p:cTn id="6" dur="1750" fill="hold"/>
                                        <p:tgtEl>
                                          <p:spTgt spid="5"/>
                                        </p:tgtEl>
                                        <p:attrNameLst>
                                          <p:attrName>ppt_x</p:attrName>
                                          <p:attrName>ppt_y</p:attrName>
                                        </p:attrNameLst>
                                      </p:cBhvr>
                                      <p:rCtr x="30660" y="0"/>
                                    </p:animMotion>
                                  </p:childTnLst>
                                </p:cTn>
                              </p:par>
                              <p:par>
                                <p:cTn id="7" presetID="35" presetClass="path" presetSubtype="0" accel="50000" decel="50000" fill="hold" nodeType="withEffect">
                                  <p:stCondLst>
                                    <p:cond delay="500"/>
                                  </p:stCondLst>
                                  <p:childTnLst>
                                    <p:animMotion origin="layout" path="M -4.72222E-6 4.81481E-6 L -0.51388 4.81481E-6 " pathEditMode="relative" rAng="0" ptsTypes="AA">
                                      <p:cBhvr>
                                        <p:cTn id="8" dur="2000" fill="hold"/>
                                        <p:tgtEl>
                                          <p:spTgt spid="3"/>
                                        </p:tgtEl>
                                        <p:attrNameLst>
                                          <p:attrName>ppt_x</p:attrName>
                                          <p:attrName>ppt_y</p:attrName>
                                        </p:attrNameLst>
                                      </p:cBhvr>
                                      <p:rCtr x="-25694" y="0"/>
                                    </p:animMotion>
                                  </p:childTnLst>
                                </p:cTn>
                              </p:par>
                            </p:childTnLst>
                          </p:cTn>
                        </p:par>
                        <p:par>
                          <p:cTn id="9" fill="hold">
                            <p:stCondLst>
                              <p:cond delay="2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61212"/>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in Taiwan</a:t>
            </a:r>
          </a:p>
        </p:txBody>
      </p:sp>
      <p:pic>
        <p:nvPicPr>
          <p:cNvPr id="2" name="圖片 1">
            <a:hlinkClick r:id="rId5"/>
          </p:cNvPr>
          <p:cNvPicPr>
            <a:picLocks noChangeAspect="1"/>
          </p:cNvPicPr>
          <p:nvPr/>
        </p:nvPicPr>
        <p:blipFill>
          <a:blip r:embed="rId6" cstate="print"/>
          <a:stretch>
            <a:fillRect/>
          </a:stretch>
        </p:blipFill>
        <p:spPr>
          <a:xfrm>
            <a:off x="0" y="1274884"/>
            <a:ext cx="9157000" cy="4314356"/>
          </a:xfrm>
          <a:prstGeom prst="rect">
            <a:avLst/>
          </a:prstGeom>
        </p:spPr>
      </p:pic>
      <p:pic>
        <p:nvPicPr>
          <p:cNvPr id="4" name="圖片 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21726"/>
            <a:ext cx="693374" cy="693374"/>
          </a:xfrm>
          <a:prstGeom prst="rect">
            <a:avLst/>
          </a:prstGeom>
        </p:spPr>
      </p:pic>
      <p:sp>
        <p:nvSpPr>
          <p:cNvPr id="6" name="標題 7"/>
          <p:cNvSpPr txBox="1">
            <a:spLocks/>
          </p:cNvSpPr>
          <p:nvPr/>
        </p:nvSpPr>
        <p:spPr>
          <a:xfrm>
            <a:off x="251520" y="61212"/>
            <a:ext cx="86142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in Taiwan</a:t>
            </a:r>
          </a:p>
        </p:txBody>
      </p:sp>
      <p:sp>
        <p:nvSpPr>
          <p:cNvPr id="7" name="投影片編號版面配置區 2">
            <a:extLst>
              <a:ext uri="{FF2B5EF4-FFF2-40B4-BE49-F238E27FC236}">
                <a16:creationId xmlns:a16="http://schemas.microsoft.com/office/drawing/2014/main" id="{6525EA76-E6E2-4508-8E82-347227988A45}"/>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17</a:t>
            </a:fld>
            <a:endParaRPr lang="zh-TW" altLang="en-US" dirty="0"/>
          </a:p>
        </p:txBody>
      </p:sp>
    </p:spTree>
    <p:custDataLst>
      <p:tags r:id="rId1"/>
    </p:custDataLst>
    <p:extLst>
      <p:ext uri="{BB962C8B-B14F-4D97-AF65-F5344CB8AC3E}">
        <p14:creationId xmlns:p14="http://schemas.microsoft.com/office/powerpoint/2010/main" val="1339060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61412"/>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Find a Chinese language center</a:t>
            </a:r>
          </a:p>
        </p:txBody>
      </p:sp>
      <p:pic>
        <p:nvPicPr>
          <p:cNvPr id="4" name="圖片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5621726"/>
            <a:ext cx="693374" cy="693374"/>
          </a:xfrm>
          <a:prstGeom prst="rect">
            <a:avLst/>
          </a:prstGeom>
        </p:spPr>
      </p:pic>
      <p:pic>
        <p:nvPicPr>
          <p:cNvPr id="5" name="圖片 4">
            <a:hlinkClick r:id="rId7"/>
          </p:cNvPr>
          <p:cNvPicPr>
            <a:picLocks noChangeAspect="1"/>
          </p:cNvPicPr>
          <p:nvPr/>
        </p:nvPicPr>
        <p:blipFill>
          <a:blip r:embed="rId8" cstate="print"/>
          <a:stretch>
            <a:fillRect/>
          </a:stretch>
        </p:blipFill>
        <p:spPr>
          <a:xfrm>
            <a:off x="0" y="1278667"/>
            <a:ext cx="9146434" cy="4301809"/>
          </a:xfrm>
          <a:prstGeom prst="rect">
            <a:avLst/>
          </a:prstGeom>
        </p:spPr>
      </p:pic>
      <p:sp>
        <p:nvSpPr>
          <p:cNvPr id="6" name="標題 7"/>
          <p:cNvSpPr txBox="1">
            <a:spLocks/>
          </p:cNvSpPr>
          <p:nvPr/>
        </p:nvSpPr>
        <p:spPr>
          <a:xfrm>
            <a:off x="251520" y="61412"/>
            <a:ext cx="86142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Find a Chinese language center</a:t>
            </a:r>
          </a:p>
        </p:txBody>
      </p:sp>
      <p:sp>
        <p:nvSpPr>
          <p:cNvPr id="7" name="投影片編號版面配置區 2">
            <a:extLst>
              <a:ext uri="{FF2B5EF4-FFF2-40B4-BE49-F238E27FC236}">
                <a16:creationId xmlns:a16="http://schemas.microsoft.com/office/drawing/2014/main" id="{25EBBA58-E1A1-4253-AB8D-CED0BF350DB7}"/>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18</a:t>
            </a:fld>
            <a:endParaRPr lang="zh-TW" altLang="en-US" dirty="0"/>
          </a:p>
        </p:txBody>
      </p:sp>
    </p:spTree>
    <p:custDataLst>
      <p:tags r:id="rId1"/>
    </p:custDataLst>
    <p:extLst>
      <p:ext uri="{BB962C8B-B14F-4D97-AF65-F5344CB8AC3E}">
        <p14:creationId xmlns:p14="http://schemas.microsoft.com/office/powerpoint/2010/main" val="76115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 name="圖片 1">
            <a:hlinkClick r:id="rId5"/>
          </p:cNvPr>
          <p:cNvPicPr>
            <a:picLocks noChangeAspect="1"/>
          </p:cNvPicPr>
          <p:nvPr/>
        </p:nvPicPr>
        <p:blipFill>
          <a:blip r:embed="rId6" cstate="print"/>
          <a:stretch>
            <a:fillRect/>
          </a:stretch>
        </p:blipFill>
        <p:spPr>
          <a:xfrm>
            <a:off x="0" y="1164531"/>
            <a:ext cx="9144000" cy="5150569"/>
          </a:xfrm>
          <a:prstGeom prst="rect">
            <a:avLst/>
          </a:prstGeom>
        </p:spPr>
      </p:pic>
      <p:sp>
        <p:nvSpPr>
          <p:cNvPr id="17" name="標題 7"/>
          <p:cNvSpPr txBox="1">
            <a:spLocks/>
          </p:cNvSpPr>
          <p:nvPr/>
        </p:nvSpPr>
        <p:spPr>
          <a:xfrm>
            <a:off x="251520" y="5665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75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Local embassies &amp; missions</a:t>
            </a:r>
          </a:p>
        </p:txBody>
      </p:sp>
      <p:pic>
        <p:nvPicPr>
          <p:cNvPr id="4" name="圖片 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21726"/>
            <a:ext cx="693374" cy="693374"/>
          </a:xfrm>
          <a:prstGeom prst="rect">
            <a:avLst/>
          </a:prstGeom>
        </p:spPr>
      </p:pic>
      <p:sp>
        <p:nvSpPr>
          <p:cNvPr id="6" name="標題 7"/>
          <p:cNvSpPr txBox="1">
            <a:spLocks/>
          </p:cNvSpPr>
          <p:nvPr/>
        </p:nvSpPr>
        <p:spPr>
          <a:xfrm>
            <a:off x="251520" y="5665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75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Local embassies &amp; missions</a:t>
            </a:r>
          </a:p>
        </p:txBody>
      </p:sp>
      <p:sp>
        <p:nvSpPr>
          <p:cNvPr id="7" name="投影片編號版面配置區 2">
            <a:extLst>
              <a:ext uri="{FF2B5EF4-FFF2-40B4-BE49-F238E27FC236}">
                <a16:creationId xmlns:a16="http://schemas.microsoft.com/office/drawing/2014/main" id="{1D4C1B77-6958-4590-B9E9-2F1FEC4A97DB}"/>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19</a:t>
            </a:fld>
            <a:endParaRPr lang="zh-TW" altLang="en-US" dirty="0"/>
          </a:p>
        </p:txBody>
      </p:sp>
    </p:spTree>
    <p:custDataLst>
      <p:tags r:id="rId1"/>
    </p:custDataLst>
    <p:extLst>
      <p:ext uri="{BB962C8B-B14F-4D97-AF65-F5344CB8AC3E}">
        <p14:creationId xmlns:p14="http://schemas.microsoft.com/office/powerpoint/2010/main" val="1837872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27" name="群組 26"/>
          <p:cNvGrpSpPr/>
          <p:nvPr/>
        </p:nvGrpSpPr>
        <p:grpSpPr>
          <a:xfrm>
            <a:off x="-73960" y="1199658"/>
            <a:ext cx="9144000" cy="5303503"/>
            <a:chOff x="0" y="1140488"/>
            <a:chExt cx="9144000" cy="5390848"/>
          </a:xfrm>
        </p:grpSpPr>
        <p:sp>
          <p:nvSpPr>
            <p:cNvPr id="26" name="矩形 25"/>
            <p:cNvSpPr/>
            <p:nvPr/>
          </p:nvSpPr>
          <p:spPr>
            <a:xfrm>
              <a:off x="0" y="1140488"/>
              <a:ext cx="9144000" cy="539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1099" y="1418380"/>
              <a:ext cx="4370785" cy="4370785"/>
            </a:xfrm>
            <a:prstGeom prst="rect">
              <a:avLst/>
            </a:prstGeom>
          </p:spPr>
        </p:pic>
      </p:grpSp>
      <p:sp>
        <p:nvSpPr>
          <p:cNvPr id="8" name="標題 7"/>
          <p:cNvSpPr>
            <a:spLocks noGrp="1"/>
          </p:cNvSpPr>
          <p:nvPr>
            <p:ph type="title"/>
          </p:nvPr>
        </p:nvSpPr>
        <p:spPr>
          <a:xfrm>
            <a:off x="1319446" y="64092"/>
            <a:ext cx="8229600" cy="1143000"/>
          </a:xfrm>
        </p:spPr>
        <p:txBody>
          <a:bodyPr>
            <a:normAutofit/>
          </a:body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Why learn Chinese?</a:t>
            </a:r>
          </a:p>
        </p:txBody>
      </p:sp>
      <p:sp>
        <p:nvSpPr>
          <p:cNvPr id="10" name="文字方塊 9"/>
          <p:cNvSpPr txBox="1"/>
          <p:nvPr/>
        </p:nvSpPr>
        <p:spPr>
          <a:xfrm>
            <a:off x="18684" y="366548"/>
            <a:ext cx="611065" cy="523220"/>
          </a:xfrm>
          <a:prstGeom prst="rect">
            <a:avLst/>
          </a:prstGeom>
          <a:noFill/>
        </p:spPr>
        <p:txBody>
          <a:bodyPr wrap="square" rtlCol="0">
            <a:spAutoFit/>
          </a:bodyPr>
          <a:lstStyle/>
          <a:p>
            <a:r>
              <a:rPr lang="en-US" sz="2800" b="1" dirty="0">
                <a:solidFill>
                  <a:srgbClr val="39619E"/>
                </a:solidFill>
                <a:latin typeface="微軟正黑體" pitchFamily="34" charset="-120"/>
                <a:ea typeface="微軟正黑體" pitchFamily="34" charset="-120"/>
              </a:rPr>
              <a:t>01</a:t>
            </a:r>
          </a:p>
        </p:txBody>
      </p:sp>
      <p:sp>
        <p:nvSpPr>
          <p:cNvPr id="15" name="文字方塊 14"/>
          <p:cNvSpPr txBox="1"/>
          <p:nvPr/>
        </p:nvSpPr>
        <p:spPr>
          <a:xfrm>
            <a:off x="567616" y="354839"/>
            <a:ext cx="385042" cy="523220"/>
          </a:xfrm>
          <a:prstGeom prst="rect">
            <a:avLst/>
          </a:prstGeom>
          <a:noFill/>
        </p:spPr>
        <p:txBody>
          <a:bodyPr wrap="square" rtlCol="0">
            <a:spAutoFit/>
          </a:bodyPr>
          <a:lstStyle/>
          <a:p>
            <a:pPr>
              <a:spcBef>
                <a:spcPct val="0"/>
              </a:spcBef>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a:t>
            </a:r>
          </a:p>
        </p:txBody>
      </p:sp>
      <p:sp>
        <p:nvSpPr>
          <p:cNvPr id="20" name="矩形 19"/>
          <p:cNvSpPr/>
          <p:nvPr/>
        </p:nvSpPr>
        <p:spPr>
          <a:xfrm>
            <a:off x="978924" y="1335403"/>
            <a:ext cx="1828912" cy="1323439"/>
          </a:xfrm>
          <a:prstGeom prst="rect">
            <a:avLst/>
          </a:prstGeom>
          <a:noFill/>
        </p:spPr>
        <p:txBody>
          <a:bodyPr wrap="square">
            <a:spAutoFit/>
          </a:bodyPr>
          <a:lstStyle/>
          <a:p>
            <a:pPr algn="ctr"/>
            <a:r>
              <a:rPr lang="en-US" sz="2000" dirty="0">
                <a:latin typeface="Arial" panose="020B0604020202020204" pitchFamily="34" charset="0"/>
                <a:ea typeface="微軟正黑體" pitchFamily="34" charset="-120"/>
                <a:cs typeface="Arial" panose="020B0604020202020204" pitchFamily="34" charset="0"/>
              </a:rPr>
              <a:t>Chinese is the most spoken first-language in the world</a:t>
            </a:r>
          </a:p>
        </p:txBody>
      </p:sp>
      <p:sp>
        <p:nvSpPr>
          <p:cNvPr id="21" name="矩形 20"/>
          <p:cNvSpPr/>
          <p:nvPr/>
        </p:nvSpPr>
        <p:spPr>
          <a:xfrm>
            <a:off x="6101544" y="1752506"/>
            <a:ext cx="2561275" cy="1138773"/>
          </a:xfrm>
          <a:prstGeom prst="rect">
            <a:avLst/>
          </a:prstGeom>
        </p:spPr>
        <p:txBody>
          <a:bodyPr wrap="square">
            <a:spAutoFit/>
          </a:bodyPr>
          <a:lstStyle/>
          <a:p>
            <a:r>
              <a:rPr lang="en-US" sz="2800" b="1" dirty="0">
                <a:latin typeface="Arial" panose="020B0604020202020204" pitchFamily="34" charset="0"/>
                <a:ea typeface="微軟正黑體" pitchFamily="34" charset="-120"/>
                <a:cs typeface="Arial" panose="020B0604020202020204" pitchFamily="34" charset="0"/>
              </a:rPr>
              <a:t>16% </a:t>
            </a:r>
            <a:r>
              <a:rPr lang="en-US" sz="2000" dirty="0">
                <a:latin typeface="Arial" panose="020B0604020202020204" pitchFamily="34" charset="0"/>
                <a:ea typeface="微軟正黑體" pitchFamily="34" charset="-120"/>
                <a:cs typeface="Arial" panose="020B0604020202020204" pitchFamily="34" charset="0"/>
              </a:rPr>
              <a:t>of the world’s</a:t>
            </a:r>
          </a:p>
          <a:p>
            <a:r>
              <a:rPr lang="en-US" sz="2000" dirty="0">
                <a:latin typeface="Arial" panose="020B0604020202020204" pitchFamily="34" charset="0"/>
                <a:ea typeface="微軟正黑體" pitchFamily="34" charset="-120"/>
                <a:cs typeface="Arial" panose="020B0604020202020204" pitchFamily="34" charset="0"/>
              </a:rPr>
              <a:t>   population speaks   </a:t>
            </a:r>
          </a:p>
          <a:p>
            <a:r>
              <a:rPr lang="en-US" sz="2000" dirty="0">
                <a:latin typeface="Arial" panose="020B0604020202020204" pitchFamily="34" charset="0"/>
                <a:ea typeface="微軟正黑體" pitchFamily="34" charset="-120"/>
                <a:cs typeface="Arial" panose="020B0604020202020204" pitchFamily="34" charset="0"/>
              </a:rPr>
              <a:t>        Chinese</a:t>
            </a:r>
            <a:endParaRPr lang="en-US" sz="2800" dirty="0">
              <a:solidFill>
                <a:schemeClr val="tx2">
                  <a:lumMod val="75000"/>
                </a:schemeClr>
              </a:solidFill>
              <a:latin typeface="Arial" panose="020B0604020202020204" pitchFamily="34" charset="0"/>
              <a:ea typeface="微軟正黑體" pitchFamily="34" charset="-120"/>
              <a:cs typeface="Arial" panose="020B0604020202020204" pitchFamily="34" charset="0"/>
            </a:endParaRPr>
          </a:p>
        </p:txBody>
      </p:sp>
      <p:sp>
        <p:nvSpPr>
          <p:cNvPr id="22" name="矩形 21"/>
          <p:cNvSpPr/>
          <p:nvPr/>
        </p:nvSpPr>
        <p:spPr>
          <a:xfrm>
            <a:off x="5524407" y="4427209"/>
            <a:ext cx="3092903" cy="707886"/>
          </a:xfrm>
          <a:prstGeom prst="rect">
            <a:avLst/>
          </a:prstGeom>
          <a:noFill/>
        </p:spPr>
        <p:txBody>
          <a:bodyPr wrap="square">
            <a:spAutoFit/>
          </a:bodyPr>
          <a:lstStyle/>
          <a:p>
            <a:pPr algn="ctr"/>
            <a:r>
              <a:rPr lang="en-US" sz="2000" dirty="0">
                <a:latin typeface="Arial" panose="020B0604020202020204" pitchFamily="34" charset="0"/>
                <a:ea typeface="微軟正黑體" pitchFamily="34" charset="-120"/>
                <a:cs typeface="Arial" panose="020B0604020202020204" pitchFamily="34" charset="0"/>
              </a:rPr>
              <a:t>The Chinese-speaking                market is enormous</a:t>
            </a:r>
          </a:p>
        </p:txBody>
      </p:sp>
      <p:grpSp>
        <p:nvGrpSpPr>
          <p:cNvPr id="4" name="群組 3"/>
          <p:cNvGrpSpPr/>
          <p:nvPr/>
        </p:nvGrpSpPr>
        <p:grpSpPr>
          <a:xfrm>
            <a:off x="567616" y="2709118"/>
            <a:ext cx="2698424" cy="86230"/>
            <a:chOff x="505426" y="2509015"/>
            <a:chExt cx="2698424" cy="86230"/>
          </a:xfrm>
        </p:grpSpPr>
        <p:cxnSp>
          <p:nvCxnSpPr>
            <p:cNvPr id="11" name="直線接點 10"/>
            <p:cNvCxnSpPr>
              <a:endCxn id="14" idx="2"/>
            </p:cNvCxnSpPr>
            <p:nvPr/>
          </p:nvCxnSpPr>
          <p:spPr>
            <a:xfrm flipH="1">
              <a:off x="505426" y="2552130"/>
              <a:ext cx="2698424" cy="0"/>
            </a:xfrm>
            <a:prstGeom prst="line">
              <a:avLst/>
            </a:prstGeom>
            <a:ln w="19050">
              <a:solidFill>
                <a:srgbClr val="39619E"/>
              </a:solidFill>
            </a:ln>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505426" y="2509015"/>
              <a:ext cx="86230" cy="86230"/>
            </a:xfrm>
            <a:prstGeom prst="ellipse">
              <a:avLst/>
            </a:prstGeom>
            <a:solidFill>
              <a:srgbClr val="39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p:cNvGrpSpPr/>
          <p:nvPr/>
        </p:nvGrpSpPr>
        <p:grpSpPr>
          <a:xfrm>
            <a:off x="6152734" y="3069903"/>
            <a:ext cx="2534502" cy="86230"/>
            <a:chOff x="6228184" y="2998651"/>
            <a:chExt cx="2534502" cy="86230"/>
          </a:xfrm>
        </p:grpSpPr>
        <p:cxnSp>
          <p:nvCxnSpPr>
            <p:cNvPr id="33" name="直線接點 32"/>
            <p:cNvCxnSpPr/>
            <p:nvPr/>
          </p:nvCxnSpPr>
          <p:spPr>
            <a:xfrm flipH="1">
              <a:off x="6228184" y="3041766"/>
              <a:ext cx="2458896" cy="0"/>
            </a:xfrm>
            <a:prstGeom prst="line">
              <a:avLst/>
            </a:prstGeom>
            <a:ln w="19050">
              <a:solidFill>
                <a:srgbClr val="39619E"/>
              </a:solidFill>
            </a:ln>
          </p:spPr>
          <p:style>
            <a:lnRef idx="1">
              <a:schemeClr val="accent1"/>
            </a:lnRef>
            <a:fillRef idx="0">
              <a:schemeClr val="accent1"/>
            </a:fillRef>
            <a:effectRef idx="0">
              <a:schemeClr val="accent1"/>
            </a:effectRef>
            <a:fontRef idx="minor">
              <a:schemeClr val="tx1"/>
            </a:fontRef>
          </p:style>
        </p:cxnSp>
        <p:sp>
          <p:nvSpPr>
            <p:cNvPr id="34" name="橢圓 33"/>
            <p:cNvSpPr/>
            <p:nvPr/>
          </p:nvSpPr>
          <p:spPr>
            <a:xfrm>
              <a:off x="8676456" y="2998651"/>
              <a:ext cx="86230" cy="86230"/>
            </a:xfrm>
            <a:prstGeom prst="ellipse">
              <a:avLst/>
            </a:prstGeom>
            <a:solidFill>
              <a:srgbClr val="39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p:cNvGrpSpPr/>
          <p:nvPr/>
        </p:nvGrpSpPr>
        <p:grpSpPr>
          <a:xfrm>
            <a:off x="5796136" y="5267456"/>
            <a:ext cx="2894542" cy="86230"/>
            <a:chOff x="5868144" y="5186085"/>
            <a:chExt cx="2894542" cy="86230"/>
          </a:xfrm>
        </p:grpSpPr>
        <p:cxnSp>
          <p:nvCxnSpPr>
            <p:cNvPr id="38" name="直線接點 37"/>
            <p:cNvCxnSpPr/>
            <p:nvPr/>
          </p:nvCxnSpPr>
          <p:spPr>
            <a:xfrm flipH="1">
              <a:off x="5868144" y="5229200"/>
              <a:ext cx="2883767" cy="0"/>
            </a:xfrm>
            <a:prstGeom prst="line">
              <a:avLst/>
            </a:prstGeom>
            <a:ln w="19050">
              <a:solidFill>
                <a:srgbClr val="39619E"/>
              </a:solidFill>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8676456" y="5186085"/>
              <a:ext cx="86230" cy="86230"/>
            </a:xfrm>
            <a:prstGeom prst="ellipse">
              <a:avLst/>
            </a:prstGeom>
            <a:solidFill>
              <a:srgbClr val="39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1043" y="2538725"/>
            <a:ext cx="752918" cy="752918"/>
          </a:xfrm>
          <a:prstGeom prst="rect">
            <a:avLst/>
          </a:prstGeom>
        </p:spPr>
      </p:pic>
      <p:pic>
        <p:nvPicPr>
          <p:cNvPr id="17" name="圖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9140" y="5085183"/>
            <a:ext cx="824819" cy="763151"/>
          </a:xfrm>
          <a:prstGeom prst="rect">
            <a:avLst/>
          </a:prstGeom>
        </p:spPr>
      </p:pic>
      <p:pic>
        <p:nvPicPr>
          <p:cNvPr id="18" name="圖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229" y="2244034"/>
            <a:ext cx="752918" cy="752918"/>
          </a:xfrm>
          <a:prstGeom prst="rect">
            <a:avLst/>
          </a:prstGeom>
        </p:spPr>
      </p:pic>
      <p:sp>
        <p:nvSpPr>
          <p:cNvPr id="7" name="爆炸 1 6"/>
          <p:cNvSpPr/>
          <p:nvPr/>
        </p:nvSpPr>
        <p:spPr>
          <a:xfrm>
            <a:off x="147500" y="3412217"/>
            <a:ext cx="4397793" cy="3297538"/>
          </a:xfrm>
          <a:prstGeom prst="irregularSeal1">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 name="文字方塊 2"/>
          <p:cNvSpPr txBox="1"/>
          <p:nvPr/>
        </p:nvSpPr>
        <p:spPr>
          <a:xfrm>
            <a:off x="1043608" y="4491697"/>
            <a:ext cx="2399421" cy="1169551"/>
          </a:xfrm>
          <a:prstGeom prst="rect">
            <a:avLst/>
          </a:prstGeom>
          <a:noFill/>
        </p:spPr>
        <p:txBody>
          <a:bodyPr wrap="square" rtlCol="0">
            <a:spAutoFit/>
          </a:bodyPr>
          <a:lstStyle/>
          <a:p>
            <a:pPr algn="ctr"/>
            <a:r>
              <a:rPr lang="en-US" sz="3500" b="1" dirty="0">
                <a:solidFill>
                  <a:srgbClr val="FF0000"/>
                </a:solidFill>
                <a:latin typeface="Arial" panose="020B0604020202020204" pitchFamily="34" charset="0"/>
                <a:ea typeface="微軟正黑體" pitchFamily="34" charset="-120"/>
                <a:cs typeface="Arial" panose="020B0604020202020204" pitchFamily="34" charset="0"/>
              </a:rPr>
              <a:t>1.3</a:t>
            </a:r>
            <a:r>
              <a:rPr lang="en-US" sz="3500" b="1" dirty="0">
                <a:latin typeface="Arial" panose="020B0604020202020204" pitchFamily="34" charset="0"/>
                <a:ea typeface="微軟正黑體" pitchFamily="34" charset="-120"/>
                <a:cs typeface="Arial" panose="020B0604020202020204" pitchFamily="34" charset="0"/>
              </a:rPr>
              <a:t> billion</a:t>
            </a:r>
          </a:p>
          <a:p>
            <a:pPr algn="ctr"/>
            <a:r>
              <a:rPr lang="en-US" sz="3500" b="1" dirty="0">
                <a:latin typeface="Arial" panose="020B0604020202020204" pitchFamily="34" charset="0"/>
                <a:ea typeface="微軟正黑體" pitchFamily="34" charset="-120"/>
                <a:cs typeface="Arial" panose="020B0604020202020204" pitchFamily="34" charset="0"/>
              </a:rPr>
              <a:t>speakers</a:t>
            </a:r>
          </a:p>
        </p:txBody>
      </p:sp>
      <p:sp>
        <p:nvSpPr>
          <p:cNvPr id="29" name="標題 7"/>
          <p:cNvSpPr txBox="1">
            <a:spLocks/>
          </p:cNvSpPr>
          <p:nvPr/>
        </p:nvSpPr>
        <p:spPr>
          <a:xfrm>
            <a:off x="1319446" y="640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Why learn Chinese?</a:t>
            </a:r>
          </a:p>
        </p:txBody>
      </p:sp>
      <p:sp>
        <p:nvSpPr>
          <p:cNvPr id="28" name="矩形 27"/>
          <p:cNvSpPr/>
          <p:nvPr/>
        </p:nvSpPr>
        <p:spPr>
          <a:xfrm>
            <a:off x="5663866" y="6147504"/>
            <a:ext cx="3058953" cy="338554"/>
          </a:xfrm>
          <a:prstGeom prst="rect">
            <a:avLst/>
          </a:prstGeom>
        </p:spPr>
        <p:txBody>
          <a:bodyPr wrap="square">
            <a:spAutoFit/>
          </a:bodyPr>
          <a:lstStyle/>
          <a:p>
            <a:pPr algn="ctr"/>
            <a:r>
              <a:rPr lang="en-US" sz="1600" dirty="0"/>
              <a:t>Data source:  </a:t>
            </a:r>
            <a:r>
              <a:rPr lang="en-US" sz="1600" dirty="0" err="1"/>
              <a:t>Ethnologue</a:t>
            </a:r>
            <a:r>
              <a:rPr lang="en-US" sz="1600" dirty="0"/>
              <a:t> </a:t>
            </a:r>
            <a:r>
              <a:rPr lang="en-US" sz="1600" b="1" dirty="0">
                <a:latin typeface="微軟正黑體" pitchFamily="34" charset="-120"/>
                <a:ea typeface="微軟正黑體" pitchFamily="34" charset="-120"/>
              </a:rPr>
              <a:t> </a:t>
            </a:r>
          </a:p>
        </p:txBody>
      </p:sp>
      <p:sp>
        <p:nvSpPr>
          <p:cNvPr id="30" name="文字方塊 29"/>
          <p:cNvSpPr txBox="1"/>
          <p:nvPr/>
        </p:nvSpPr>
        <p:spPr>
          <a:xfrm>
            <a:off x="567616" y="354839"/>
            <a:ext cx="428986"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a:t>
            </a:r>
          </a:p>
        </p:txBody>
      </p:sp>
      <p:sp>
        <p:nvSpPr>
          <p:cNvPr id="35" name="投影片編號版面配置區 2">
            <a:extLst>
              <a:ext uri="{FF2B5EF4-FFF2-40B4-BE49-F238E27FC236}">
                <a16:creationId xmlns:a16="http://schemas.microsoft.com/office/drawing/2014/main" id="{BCE2F6F5-7FEF-43A9-9D07-F8E6A86949D9}"/>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a:t>
            </a:fld>
            <a:endParaRPr lang="zh-TW" altLang="en-US" dirty="0"/>
          </a:p>
        </p:txBody>
      </p:sp>
    </p:spTree>
    <p:custDataLst>
      <p:tags r:id="rId1"/>
    </p:custDataLst>
    <p:extLst>
      <p:ext uri="{BB962C8B-B14F-4D97-AF65-F5344CB8AC3E}">
        <p14:creationId xmlns:p14="http://schemas.microsoft.com/office/powerpoint/2010/main" val="789789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5665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List of all 60 Chinese language centers in Taiwan </a:t>
            </a:r>
          </a:p>
        </p:txBody>
      </p:sp>
      <p:pic>
        <p:nvPicPr>
          <p:cNvPr id="11" name="圖片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5638203"/>
            <a:ext cx="693374" cy="693374"/>
          </a:xfrm>
          <a:prstGeom prst="rect">
            <a:avLst/>
          </a:prstGeom>
        </p:spPr>
      </p:pic>
      <p:pic>
        <p:nvPicPr>
          <p:cNvPr id="2" name="圖片 1">
            <a:hlinkClick r:id="rId7"/>
          </p:cNvPr>
          <p:cNvPicPr>
            <a:picLocks noChangeAspect="1"/>
          </p:cNvPicPr>
          <p:nvPr/>
        </p:nvPicPr>
        <p:blipFill>
          <a:blip r:embed="rId8" cstate="print"/>
          <a:stretch>
            <a:fillRect/>
          </a:stretch>
        </p:blipFill>
        <p:spPr>
          <a:xfrm>
            <a:off x="-1" y="1297227"/>
            <a:ext cx="9133985" cy="4130608"/>
          </a:xfrm>
          <a:prstGeom prst="rect">
            <a:avLst/>
          </a:prstGeom>
        </p:spPr>
      </p:pic>
      <p:pic>
        <p:nvPicPr>
          <p:cNvPr id="8" name="圖片 7">
            <a:hlinkClick r:id="rId7"/>
          </p:cNvPr>
          <p:cNvPicPr>
            <a:picLocks noChangeAspect="1"/>
          </p:cNvPicPr>
          <p:nvPr/>
        </p:nvPicPr>
        <p:blipFill>
          <a:blip r:embed="rId9" cstate="print"/>
          <a:stretch>
            <a:fillRect/>
          </a:stretch>
        </p:blipFill>
        <p:spPr>
          <a:xfrm>
            <a:off x="3635896" y="4509120"/>
            <a:ext cx="359695" cy="359695"/>
          </a:xfrm>
          <a:prstGeom prst="rect">
            <a:avLst/>
          </a:prstGeom>
        </p:spPr>
      </p:pic>
      <p:sp>
        <p:nvSpPr>
          <p:cNvPr id="7" name="標題 7"/>
          <p:cNvSpPr txBox="1">
            <a:spLocks/>
          </p:cNvSpPr>
          <p:nvPr/>
        </p:nvSpPr>
        <p:spPr>
          <a:xfrm>
            <a:off x="251520" y="56658"/>
            <a:ext cx="87129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List of all 60 Chinese language centers in Taiwan </a:t>
            </a:r>
          </a:p>
        </p:txBody>
      </p:sp>
      <p:sp>
        <p:nvSpPr>
          <p:cNvPr id="10" name="投影片編號版面配置區 2">
            <a:extLst>
              <a:ext uri="{FF2B5EF4-FFF2-40B4-BE49-F238E27FC236}">
                <a16:creationId xmlns:a16="http://schemas.microsoft.com/office/drawing/2014/main" id="{437ABC89-B30F-414B-955A-5C323448902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20</a:t>
            </a:fld>
            <a:endParaRPr lang="zh-TW" altLang="en-US" dirty="0"/>
          </a:p>
        </p:txBody>
      </p:sp>
    </p:spTree>
    <p:custDataLst>
      <p:tags r:id="rId1"/>
    </p:custDataLst>
    <p:extLst>
      <p:ext uri="{BB962C8B-B14F-4D97-AF65-F5344CB8AC3E}">
        <p14:creationId xmlns:p14="http://schemas.microsoft.com/office/powerpoint/2010/main" val="404421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6337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Travel and learn Chinese in Taiwan</a:t>
            </a:r>
          </a:p>
        </p:txBody>
      </p:sp>
      <p:pic>
        <p:nvPicPr>
          <p:cNvPr id="5" name="圖片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400" y="5661249"/>
            <a:ext cx="693374" cy="693374"/>
          </a:xfrm>
          <a:prstGeom prst="rect">
            <a:avLst/>
          </a:prstGeom>
        </p:spPr>
      </p:pic>
      <p:pic>
        <p:nvPicPr>
          <p:cNvPr id="4" name="圖片 3">
            <a:hlinkClick r:id="rId7"/>
          </p:cNvPr>
          <p:cNvPicPr>
            <a:picLocks noChangeAspect="1"/>
          </p:cNvPicPr>
          <p:nvPr/>
        </p:nvPicPr>
        <p:blipFill>
          <a:blip r:embed="rId8" cstate="print"/>
          <a:stretch>
            <a:fillRect/>
          </a:stretch>
        </p:blipFill>
        <p:spPr>
          <a:xfrm>
            <a:off x="0" y="1105808"/>
            <a:ext cx="9144000" cy="4117513"/>
          </a:xfrm>
          <a:prstGeom prst="rect">
            <a:avLst/>
          </a:prstGeom>
        </p:spPr>
      </p:pic>
      <p:sp>
        <p:nvSpPr>
          <p:cNvPr id="6" name="標題 7"/>
          <p:cNvSpPr txBox="1">
            <a:spLocks/>
          </p:cNvSpPr>
          <p:nvPr/>
        </p:nvSpPr>
        <p:spPr>
          <a:xfrm>
            <a:off x="251520" y="63378"/>
            <a:ext cx="86409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Travel and learn Chinese in Taiwan</a:t>
            </a:r>
          </a:p>
        </p:txBody>
      </p:sp>
      <p:sp>
        <p:nvSpPr>
          <p:cNvPr id="7" name="投影片編號版面配置區 2">
            <a:extLst>
              <a:ext uri="{FF2B5EF4-FFF2-40B4-BE49-F238E27FC236}">
                <a16:creationId xmlns:a16="http://schemas.microsoft.com/office/drawing/2014/main" id="{A1342CA4-E988-4000-8FEF-745C0935F9D3}"/>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21</a:t>
            </a:fld>
            <a:endParaRPr lang="zh-TW" altLang="en-US" dirty="0"/>
          </a:p>
        </p:txBody>
      </p:sp>
    </p:spTree>
    <p:custDataLst>
      <p:tags r:id="rId1"/>
    </p:custDataLst>
    <p:extLst>
      <p:ext uri="{BB962C8B-B14F-4D97-AF65-F5344CB8AC3E}">
        <p14:creationId xmlns:p14="http://schemas.microsoft.com/office/powerpoint/2010/main" val="294605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58526"/>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Huayu 101</a:t>
            </a:r>
          </a:p>
        </p:txBody>
      </p:sp>
      <p:pic>
        <p:nvPicPr>
          <p:cNvPr id="3" name="圖片 2">
            <a:hlinkClick r:id="rId5"/>
          </p:cNvPr>
          <p:cNvPicPr>
            <a:picLocks noChangeAspect="1"/>
          </p:cNvPicPr>
          <p:nvPr/>
        </p:nvPicPr>
        <p:blipFill>
          <a:blip r:embed="rId6" cstate="print"/>
          <a:stretch>
            <a:fillRect/>
          </a:stretch>
        </p:blipFill>
        <p:spPr>
          <a:xfrm>
            <a:off x="251520" y="1737131"/>
            <a:ext cx="8614254" cy="4207134"/>
          </a:xfrm>
          <a:prstGeom prst="rect">
            <a:avLst/>
          </a:prstGeom>
        </p:spPr>
      </p:pic>
      <p:pic>
        <p:nvPicPr>
          <p:cNvPr id="8" name="圖片 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51217"/>
            <a:ext cx="693374" cy="693374"/>
          </a:xfrm>
          <a:prstGeom prst="rect">
            <a:avLst/>
          </a:prstGeom>
        </p:spPr>
      </p:pic>
      <p:sp>
        <p:nvSpPr>
          <p:cNvPr id="7" name="標題 7"/>
          <p:cNvSpPr txBox="1">
            <a:spLocks/>
          </p:cNvSpPr>
          <p:nvPr/>
        </p:nvSpPr>
        <p:spPr>
          <a:xfrm>
            <a:off x="251520" y="58526"/>
            <a:ext cx="86409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Huayu 101</a:t>
            </a:r>
          </a:p>
        </p:txBody>
      </p:sp>
      <p:sp>
        <p:nvSpPr>
          <p:cNvPr id="9" name="投影片編號版面配置區 2">
            <a:extLst>
              <a:ext uri="{FF2B5EF4-FFF2-40B4-BE49-F238E27FC236}">
                <a16:creationId xmlns:a16="http://schemas.microsoft.com/office/drawing/2014/main" id="{02606F43-B42A-45CD-A117-F7B859385C9B}"/>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22</a:t>
            </a:fld>
            <a:endParaRPr lang="zh-TW" altLang="en-US" dirty="0"/>
          </a:p>
        </p:txBody>
      </p:sp>
    </p:spTree>
    <p:custDataLst>
      <p:tags r:id="rId1"/>
    </p:custDataLst>
    <p:extLst>
      <p:ext uri="{BB962C8B-B14F-4D97-AF65-F5344CB8AC3E}">
        <p14:creationId xmlns:p14="http://schemas.microsoft.com/office/powerpoint/2010/main" val="31116752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40800" y="5665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“Learning </a:t>
            </a:r>
            <a:r>
              <a:rPr lang="en-US" sz="275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Chinese</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 Start From Scratch”</a:t>
            </a:r>
          </a:p>
        </p:txBody>
      </p:sp>
      <p:pic>
        <p:nvPicPr>
          <p:cNvPr id="3" name="圖片 2">
            <a:hlinkClick r:id="rId5"/>
          </p:cNvPr>
          <p:cNvPicPr>
            <a:picLocks noChangeAspect="1"/>
          </p:cNvPicPr>
          <p:nvPr/>
        </p:nvPicPr>
        <p:blipFill>
          <a:blip r:embed="rId6" cstate="print"/>
          <a:stretch>
            <a:fillRect/>
          </a:stretch>
        </p:blipFill>
        <p:spPr>
          <a:xfrm>
            <a:off x="-1" y="1199658"/>
            <a:ext cx="9106707" cy="4821630"/>
          </a:xfrm>
          <a:prstGeom prst="rect">
            <a:avLst/>
          </a:prstGeom>
        </p:spPr>
      </p:pic>
      <p:pic>
        <p:nvPicPr>
          <p:cNvPr id="7" name="圖片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51660"/>
            <a:ext cx="693374" cy="693374"/>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6016" y="3365024"/>
            <a:ext cx="4149758" cy="2178623"/>
          </a:xfrm>
          <a:prstGeom prst="rect">
            <a:avLst/>
          </a:prstGeom>
        </p:spPr>
      </p:pic>
      <p:sp>
        <p:nvSpPr>
          <p:cNvPr id="8" name="標題 7"/>
          <p:cNvSpPr txBox="1">
            <a:spLocks/>
          </p:cNvSpPr>
          <p:nvPr/>
        </p:nvSpPr>
        <p:spPr>
          <a:xfrm>
            <a:off x="220201" y="56658"/>
            <a:ext cx="87129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“Learning Chinese : Start From Scratch”</a:t>
            </a:r>
          </a:p>
        </p:txBody>
      </p:sp>
      <p:sp>
        <p:nvSpPr>
          <p:cNvPr id="9" name="投影片編號版面配置區 2">
            <a:extLst>
              <a:ext uri="{FF2B5EF4-FFF2-40B4-BE49-F238E27FC236}">
                <a16:creationId xmlns:a16="http://schemas.microsoft.com/office/drawing/2014/main" id="{2ACB488B-777E-42B8-BE1E-CF13BE27D762}"/>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23</a:t>
            </a:fld>
            <a:endParaRPr lang="zh-TW" altLang="en-US" dirty="0"/>
          </a:p>
        </p:txBody>
      </p:sp>
    </p:spTree>
    <p:custDataLst>
      <p:tags r:id="rId1"/>
    </p:custDataLst>
    <p:extLst>
      <p:ext uri="{BB962C8B-B14F-4D97-AF65-F5344CB8AC3E}">
        <p14:creationId xmlns:p14="http://schemas.microsoft.com/office/powerpoint/2010/main" val="3343561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5665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“Intermediate Chinese”</a:t>
            </a:r>
          </a:p>
        </p:txBody>
      </p:sp>
      <p:pic>
        <p:nvPicPr>
          <p:cNvPr id="2" name="圖片 1">
            <a:hlinkClick r:id="rId5"/>
          </p:cNvPr>
          <p:cNvPicPr>
            <a:picLocks noChangeAspect="1"/>
          </p:cNvPicPr>
          <p:nvPr/>
        </p:nvPicPr>
        <p:blipFill>
          <a:blip r:embed="rId6" cstate="print"/>
          <a:stretch>
            <a:fillRect/>
          </a:stretch>
        </p:blipFill>
        <p:spPr>
          <a:xfrm>
            <a:off x="0" y="1199658"/>
            <a:ext cx="9144000" cy="5026526"/>
          </a:xfrm>
          <a:prstGeom prst="rect">
            <a:avLst/>
          </a:prstGeom>
        </p:spPr>
      </p:pic>
      <p:pic>
        <p:nvPicPr>
          <p:cNvPr id="3" name="圖片 2">
            <a:hlinkClick r:id="rId5"/>
          </p:cNvPr>
          <p:cNvPicPr>
            <a:picLocks noChangeAspect="1"/>
          </p:cNvPicPr>
          <p:nvPr/>
        </p:nvPicPr>
        <p:blipFill>
          <a:blip r:embed="rId7" cstate="print"/>
          <a:stretch>
            <a:fillRect/>
          </a:stretch>
        </p:blipFill>
        <p:spPr>
          <a:xfrm>
            <a:off x="3836315" y="1916832"/>
            <a:ext cx="5307685" cy="3337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2400" y="5671961"/>
            <a:ext cx="693374" cy="693374"/>
          </a:xfrm>
          <a:prstGeom prst="rect">
            <a:avLst/>
          </a:prstGeom>
        </p:spPr>
      </p:pic>
      <p:sp>
        <p:nvSpPr>
          <p:cNvPr id="7" name="標題 7"/>
          <p:cNvSpPr txBox="1">
            <a:spLocks/>
          </p:cNvSpPr>
          <p:nvPr/>
        </p:nvSpPr>
        <p:spPr>
          <a:xfrm>
            <a:off x="251520" y="56658"/>
            <a:ext cx="86409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“Intermediate Chinese”</a:t>
            </a:r>
          </a:p>
        </p:txBody>
      </p:sp>
      <p:sp>
        <p:nvSpPr>
          <p:cNvPr id="8" name="投影片編號版面配置區 2">
            <a:extLst>
              <a:ext uri="{FF2B5EF4-FFF2-40B4-BE49-F238E27FC236}">
                <a16:creationId xmlns:a16="http://schemas.microsoft.com/office/drawing/2014/main" id="{CDBE00AA-708B-43D8-BF10-D6C408F06897}"/>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24</a:t>
            </a:fld>
            <a:endParaRPr lang="zh-TW" altLang="en-US" dirty="0"/>
          </a:p>
        </p:txBody>
      </p:sp>
    </p:spTree>
    <p:custDataLst>
      <p:tags r:id="rId1"/>
    </p:custDataLst>
    <p:extLst>
      <p:ext uri="{BB962C8B-B14F-4D97-AF65-F5344CB8AC3E}">
        <p14:creationId xmlns:p14="http://schemas.microsoft.com/office/powerpoint/2010/main" val="1105860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標題 7"/>
          <p:cNvSpPr txBox="1">
            <a:spLocks/>
          </p:cNvSpPr>
          <p:nvPr/>
        </p:nvSpPr>
        <p:spPr>
          <a:xfrm>
            <a:off x="251520" y="56494"/>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Teaching resources</a:t>
            </a:r>
          </a:p>
        </p:txBody>
      </p:sp>
      <p:pic>
        <p:nvPicPr>
          <p:cNvPr id="4" name="圖片 3">
            <a:hlinkClick r:id="rId5"/>
          </p:cNvPr>
          <p:cNvPicPr>
            <a:picLocks noChangeAspect="1"/>
          </p:cNvPicPr>
          <p:nvPr/>
        </p:nvPicPr>
        <p:blipFill>
          <a:blip r:embed="rId6" cstate="print"/>
          <a:stretch>
            <a:fillRect/>
          </a:stretch>
        </p:blipFill>
        <p:spPr>
          <a:xfrm>
            <a:off x="0" y="1199004"/>
            <a:ext cx="9148619" cy="4462244"/>
          </a:xfrm>
          <a:prstGeom prst="rect">
            <a:avLst/>
          </a:prstGeom>
        </p:spPr>
      </p:pic>
      <p:pic>
        <p:nvPicPr>
          <p:cNvPr id="5" name="圖片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517232"/>
            <a:ext cx="693374" cy="693374"/>
          </a:xfrm>
          <a:prstGeom prst="rect">
            <a:avLst/>
          </a:prstGeom>
        </p:spPr>
      </p:pic>
      <p:sp>
        <p:nvSpPr>
          <p:cNvPr id="6" name="標題 7"/>
          <p:cNvSpPr txBox="1">
            <a:spLocks/>
          </p:cNvSpPr>
          <p:nvPr/>
        </p:nvSpPr>
        <p:spPr>
          <a:xfrm>
            <a:off x="251520" y="56494"/>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Teaching resources</a:t>
            </a:r>
          </a:p>
        </p:txBody>
      </p:sp>
      <p:sp>
        <p:nvSpPr>
          <p:cNvPr id="7" name="投影片編號版面配置區 2">
            <a:extLst>
              <a:ext uri="{FF2B5EF4-FFF2-40B4-BE49-F238E27FC236}">
                <a16:creationId xmlns:a16="http://schemas.microsoft.com/office/drawing/2014/main" id="{1C5EF446-FD00-4389-8249-7BEBDDB8711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25</a:t>
            </a:fld>
            <a:endParaRPr lang="zh-TW" altLang="en-US" dirty="0"/>
          </a:p>
        </p:txBody>
      </p:sp>
    </p:spTree>
    <p:custDataLst>
      <p:tags r:id="rId1"/>
    </p:custDataLst>
    <p:extLst>
      <p:ext uri="{BB962C8B-B14F-4D97-AF65-F5344CB8AC3E}">
        <p14:creationId xmlns:p14="http://schemas.microsoft.com/office/powerpoint/2010/main" val="10707571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67BE3E5-3554-4586-8C55-642756A7675C}"/>
              </a:ext>
            </a:extLst>
          </p:cNvPr>
          <p:cNvSpPr/>
          <p:nvPr/>
        </p:nvSpPr>
        <p:spPr>
          <a:xfrm>
            <a:off x="-30929" y="5165503"/>
            <a:ext cx="945329" cy="1359842"/>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標題 7"/>
          <p:cNvSpPr txBox="1">
            <a:spLocks/>
          </p:cNvSpPr>
          <p:nvPr/>
        </p:nvSpPr>
        <p:spPr>
          <a:xfrm>
            <a:off x="534221" y="-19717"/>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Overseas Education Divisions</a:t>
            </a:r>
          </a:p>
        </p:txBody>
      </p:sp>
      <p:pic>
        <p:nvPicPr>
          <p:cNvPr id="4" name="圖片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29" y="1196751"/>
            <a:ext cx="9144000" cy="5328593"/>
          </a:xfrm>
          <a:prstGeom prst="rect">
            <a:avLst/>
          </a:prstGeom>
        </p:spPr>
      </p:pic>
      <p:pic>
        <p:nvPicPr>
          <p:cNvPr id="7" name="圖片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52951"/>
            <a:ext cx="693374" cy="693374"/>
          </a:xfrm>
          <a:prstGeom prst="rect">
            <a:avLst/>
          </a:prstGeom>
        </p:spPr>
      </p:pic>
      <p:sp>
        <p:nvSpPr>
          <p:cNvPr id="6" name="標題 7"/>
          <p:cNvSpPr txBox="1">
            <a:spLocks/>
          </p:cNvSpPr>
          <p:nvPr/>
        </p:nvSpPr>
        <p:spPr>
          <a:xfrm>
            <a:off x="534221" y="-13791"/>
            <a:ext cx="8430267" cy="11311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Overseas Education Divisions</a:t>
            </a:r>
          </a:p>
        </p:txBody>
      </p:sp>
      <p:sp>
        <p:nvSpPr>
          <p:cNvPr id="8" name="投影片編號版面配置區 2">
            <a:extLst>
              <a:ext uri="{FF2B5EF4-FFF2-40B4-BE49-F238E27FC236}">
                <a16:creationId xmlns:a16="http://schemas.microsoft.com/office/drawing/2014/main" id="{3597D46B-F1A5-43E1-BC42-4FF18E9F2F07}"/>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26</a:t>
            </a:fld>
            <a:endParaRPr lang="zh-TW" altLang="en-US" dirty="0"/>
          </a:p>
        </p:txBody>
      </p:sp>
    </p:spTree>
    <p:custDataLst>
      <p:tags r:id="rId1"/>
    </p:custDataLst>
    <p:extLst>
      <p:ext uri="{BB962C8B-B14F-4D97-AF65-F5344CB8AC3E}">
        <p14:creationId xmlns:p14="http://schemas.microsoft.com/office/powerpoint/2010/main" val="15801157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4" name="圖片 3">
            <a:hlinkClick r:id="rId5"/>
          </p:cNvPr>
          <p:cNvPicPr>
            <a:picLocks noChangeAspect="1"/>
          </p:cNvPicPr>
          <p:nvPr/>
        </p:nvPicPr>
        <p:blipFill>
          <a:blip r:embed="rId6" cstate="print"/>
          <a:stretch>
            <a:fillRect/>
          </a:stretch>
        </p:blipFill>
        <p:spPr>
          <a:xfrm>
            <a:off x="28614" y="1199657"/>
            <a:ext cx="9115386" cy="4472725"/>
          </a:xfrm>
          <a:prstGeom prst="rect">
            <a:avLst/>
          </a:prstGeom>
        </p:spPr>
      </p:pic>
      <p:sp>
        <p:nvSpPr>
          <p:cNvPr id="17" name="標題 7"/>
          <p:cNvSpPr txBox="1">
            <a:spLocks/>
          </p:cNvSpPr>
          <p:nvPr/>
        </p:nvSpPr>
        <p:spPr>
          <a:xfrm>
            <a:off x="244550" y="54151"/>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FICHET Taiwan Education Fairs</a:t>
            </a:r>
          </a:p>
        </p:txBody>
      </p:sp>
      <p:pic>
        <p:nvPicPr>
          <p:cNvPr id="5" name="圖片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2400" y="5662976"/>
            <a:ext cx="693374" cy="693374"/>
          </a:xfrm>
          <a:prstGeom prst="rect">
            <a:avLst/>
          </a:prstGeom>
        </p:spPr>
      </p:pic>
      <p:sp>
        <p:nvSpPr>
          <p:cNvPr id="6" name="標題 7"/>
          <p:cNvSpPr txBox="1">
            <a:spLocks/>
          </p:cNvSpPr>
          <p:nvPr/>
        </p:nvSpPr>
        <p:spPr>
          <a:xfrm>
            <a:off x="244550" y="54151"/>
            <a:ext cx="72728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FICHET Taiwan Education Fairs</a:t>
            </a:r>
          </a:p>
        </p:txBody>
      </p:sp>
      <p:sp>
        <p:nvSpPr>
          <p:cNvPr id="8" name="投影片編號版面配置區 2">
            <a:extLst>
              <a:ext uri="{FF2B5EF4-FFF2-40B4-BE49-F238E27FC236}">
                <a16:creationId xmlns:a16="http://schemas.microsoft.com/office/drawing/2014/main" id="{F7E6F30F-BC02-4B70-89F8-CA23B0C533D5}"/>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27</a:t>
            </a:fld>
            <a:endParaRPr lang="zh-TW" altLang="en-US" dirty="0"/>
          </a:p>
        </p:txBody>
      </p:sp>
    </p:spTree>
    <p:custDataLst>
      <p:tags r:id="rId1"/>
    </p:custDataLst>
    <p:extLst>
      <p:ext uri="{BB962C8B-B14F-4D97-AF65-F5344CB8AC3E}">
        <p14:creationId xmlns:p14="http://schemas.microsoft.com/office/powerpoint/2010/main" val="41413182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5" cstate="print"/>
          <a:srcRect l="14389" t="16734" r="15878" b="5502"/>
          <a:stretch/>
        </p:blipFill>
        <p:spPr>
          <a:xfrm>
            <a:off x="545997" y="1267503"/>
            <a:ext cx="8008181" cy="5021002"/>
          </a:xfrm>
          <a:prstGeom prst="rect">
            <a:avLst/>
          </a:prstGeom>
        </p:spPr>
      </p:pic>
      <p:sp>
        <p:nvSpPr>
          <p:cNvPr id="17" name="標題 7"/>
          <p:cNvSpPr txBox="1">
            <a:spLocks/>
          </p:cNvSpPr>
          <p:nvPr/>
        </p:nvSpPr>
        <p:spPr>
          <a:xfrm>
            <a:off x="251520" y="61148"/>
            <a:ext cx="88924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ACTFL Annual Convention</a:t>
            </a:r>
          </a:p>
        </p:txBody>
      </p:sp>
      <p:pic>
        <p:nvPicPr>
          <p:cNvPr id="5" name="圖片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400" y="5654685"/>
            <a:ext cx="693374" cy="693374"/>
          </a:xfrm>
          <a:prstGeom prst="rect">
            <a:avLst/>
          </a:prstGeom>
        </p:spPr>
      </p:pic>
      <p:sp>
        <p:nvSpPr>
          <p:cNvPr id="6" name="標題 7"/>
          <p:cNvSpPr txBox="1">
            <a:spLocks/>
          </p:cNvSpPr>
          <p:nvPr/>
        </p:nvSpPr>
        <p:spPr>
          <a:xfrm>
            <a:off x="251520" y="61148"/>
            <a:ext cx="87129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no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ACTFL Annual Convention</a:t>
            </a:r>
          </a:p>
        </p:txBody>
      </p:sp>
      <p:sp>
        <p:nvSpPr>
          <p:cNvPr id="7" name="投影片編號版面配置區 2">
            <a:extLst>
              <a:ext uri="{FF2B5EF4-FFF2-40B4-BE49-F238E27FC236}">
                <a16:creationId xmlns:a16="http://schemas.microsoft.com/office/drawing/2014/main" id="{1B6C6C40-A006-4F52-8FB9-6BB6DF3583D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28</a:t>
            </a:fld>
            <a:endParaRPr lang="zh-TW" altLang="en-US" dirty="0"/>
          </a:p>
        </p:txBody>
      </p:sp>
    </p:spTree>
    <p:custDataLst>
      <p:tags r:id="rId1"/>
    </p:custDataLst>
    <p:extLst>
      <p:ext uri="{BB962C8B-B14F-4D97-AF65-F5344CB8AC3E}">
        <p14:creationId xmlns:p14="http://schemas.microsoft.com/office/powerpoint/2010/main" val="4257045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2733F2BC-E8C0-48C2-B1FD-A576D6915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標題 7"/>
          <p:cNvSpPr>
            <a:spLocks noGrp="1"/>
          </p:cNvSpPr>
          <p:nvPr>
            <p:ph type="title"/>
          </p:nvPr>
        </p:nvSpPr>
        <p:spPr>
          <a:xfrm>
            <a:off x="1319446" y="56658"/>
            <a:ext cx="8229600" cy="1143000"/>
          </a:xfrm>
        </p:spPr>
        <p:txBody>
          <a:bodyPr>
            <a:normAutofit/>
          </a:body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in Taiwan</a:t>
            </a:r>
          </a:p>
        </p:txBody>
      </p:sp>
      <p:sp>
        <p:nvSpPr>
          <p:cNvPr id="10" name="文字方塊 9"/>
          <p:cNvSpPr txBox="1"/>
          <p:nvPr/>
        </p:nvSpPr>
        <p:spPr>
          <a:xfrm>
            <a:off x="205896" y="338120"/>
            <a:ext cx="611065" cy="523220"/>
          </a:xfrm>
          <a:prstGeom prst="rect">
            <a:avLst/>
          </a:prstGeom>
          <a:noFill/>
        </p:spPr>
        <p:txBody>
          <a:bodyPr wrap="none" rtlCol="0">
            <a:spAutoFit/>
          </a:bodyPr>
          <a:lstStyle/>
          <a:p>
            <a:r>
              <a:rPr lang="en-US" sz="2800" b="1" dirty="0">
                <a:solidFill>
                  <a:srgbClr val="39619E"/>
                </a:solidFill>
                <a:latin typeface="微軟正黑體" pitchFamily="34" charset="-120"/>
                <a:ea typeface="微軟正黑體" pitchFamily="34" charset="-120"/>
              </a:rPr>
              <a:t>01</a:t>
            </a:r>
          </a:p>
        </p:txBody>
      </p:sp>
      <p:sp>
        <p:nvSpPr>
          <p:cNvPr id="32" name="矩形 31"/>
          <p:cNvSpPr/>
          <p:nvPr/>
        </p:nvSpPr>
        <p:spPr>
          <a:xfrm>
            <a:off x="548727" y="1226172"/>
            <a:ext cx="3223701" cy="738664"/>
          </a:xfrm>
          <a:prstGeom prst="rect">
            <a:avLst/>
          </a:prstGeom>
        </p:spPr>
        <p:txBody>
          <a:bodyPr wrap="square">
            <a:spAutoFit/>
          </a:bodyPr>
          <a:lstStyle/>
          <a:p>
            <a:pPr marL="0" lvl="1">
              <a:lnSpc>
                <a:spcPct val="150000"/>
              </a:lnSpc>
            </a:pPr>
            <a:r>
              <a:rPr lang="en-US" sz="2800" b="1" dirty="0">
                <a:solidFill>
                  <a:srgbClr val="39619E"/>
                </a:solidFill>
                <a:latin typeface="Arial" panose="020B0604020202020204" pitchFamily="34" charset="0"/>
                <a:ea typeface="微軟正黑體" pitchFamily="34" charset="-120"/>
                <a:cs typeface="Arial" panose="020B0604020202020204" pitchFamily="34" charset="0"/>
              </a:rPr>
              <a:t>Living in Taiwan</a:t>
            </a:r>
          </a:p>
        </p:txBody>
      </p:sp>
      <p:sp>
        <p:nvSpPr>
          <p:cNvPr id="15" name="文字方塊 14"/>
          <p:cNvSpPr txBox="1"/>
          <p:nvPr/>
        </p:nvSpPr>
        <p:spPr>
          <a:xfrm>
            <a:off x="604300" y="338120"/>
            <a:ext cx="592678" cy="523220"/>
          </a:xfrm>
          <a:prstGeom prst="rect">
            <a:avLst/>
          </a:prstGeom>
          <a:noFill/>
        </p:spPr>
        <p:txBody>
          <a:bodyPr wrap="square" rtlCol="0">
            <a:spAutoFit/>
          </a:bodyPr>
          <a:lstStyle/>
          <a:p>
            <a:pPr>
              <a:spcBef>
                <a:spcPct val="0"/>
              </a:spcBef>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2</a:t>
            </a:r>
          </a:p>
        </p:txBody>
      </p:sp>
      <p:sp>
        <p:nvSpPr>
          <p:cNvPr id="25" name="矩形 24"/>
          <p:cNvSpPr/>
          <p:nvPr/>
        </p:nvSpPr>
        <p:spPr>
          <a:xfrm>
            <a:off x="1043627" y="3484630"/>
            <a:ext cx="5572184" cy="1361911"/>
          </a:xfrm>
          <a:prstGeom prst="rect">
            <a:avLst/>
          </a:prstGeom>
        </p:spPr>
        <p:txBody>
          <a:bodyPr wrap="square">
            <a:spAutoFit/>
          </a:bodyPr>
          <a:lstStyle/>
          <a:p>
            <a:pPr marL="0" lvl="1">
              <a:lnSpc>
                <a:spcPts val="3900"/>
              </a:lnSpc>
            </a:pPr>
            <a:r>
              <a:rPr lang="en-US" b="1" dirty="0">
                <a:latin typeface="Arial" panose="020B0604020202020204" pitchFamily="34" charset="0"/>
                <a:ea typeface="微軟正黑體" pitchFamily="34" charset="-120"/>
                <a:cs typeface="Arial" panose="020B0604020202020204" pitchFamily="34" charset="0"/>
              </a:rPr>
              <a:t>Comfortable and convenient living environment</a:t>
            </a:r>
          </a:p>
          <a:p>
            <a:pPr marL="0" lvl="1">
              <a:lnSpc>
                <a:spcPts val="2000"/>
              </a:lnSpc>
            </a:pPr>
            <a:r>
              <a:rPr lang="en-US" sz="1600" dirty="0">
                <a:latin typeface="Arial" panose="020B0604020202020204" pitchFamily="34" charset="0"/>
                <a:cs typeface="Arial" panose="020B0604020202020204" pitchFamily="34" charset="0"/>
              </a:rPr>
              <a:t>Taiwan ranked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for Quality of Life,                                                          and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overall in the Best Places for Expats                                      in the 2018 </a:t>
            </a:r>
            <a:r>
              <a:rPr lang="en-US" sz="1600" dirty="0" err="1">
                <a:latin typeface="Arial" panose="020B0604020202020204" pitchFamily="34" charset="0"/>
                <a:cs typeface="Arial" panose="020B0604020202020204" pitchFamily="34" charset="0"/>
              </a:rPr>
              <a:t>InterNations</a:t>
            </a:r>
            <a:r>
              <a:rPr lang="en-US" sz="1600" dirty="0">
                <a:latin typeface="Arial" panose="020B0604020202020204" pitchFamily="34" charset="0"/>
                <a:cs typeface="Arial" panose="020B0604020202020204" pitchFamily="34" charset="0"/>
              </a:rPr>
              <a:t>' Expat Insider report.</a:t>
            </a:r>
          </a:p>
        </p:txBody>
      </p:sp>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798" y="2291664"/>
            <a:ext cx="380538" cy="361138"/>
          </a:xfrm>
          <a:prstGeom prst="rect">
            <a:avLst/>
          </a:prstGeom>
        </p:spPr>
      </p:pic>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550" y="3658266"/>
            <a:ext cx="359665" cy="361138"/>
          </a:xfrm>
          <a:prstGeom prst="rect">
            <a:avLst/>
          </a:prstGeom>
        </p:spPr>
      </p:pic>
      <p:pic>
        <p:nvPicPr>
          <p:cNvPr id="19" name="圖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145" y="5071966"/>
            <a:ext cx="359665" cy="361138"/>
          </a:xfrm>
          <a:prstGeom prst="rect">
            <a:avLst/>
          </a:prstGeom>
        </p:spPr>
      </p:pic>
      <p:grpSp>
        <p:nvGrpSpPr>
          <p:cNvPr id="21" name="群組 20"/>
          <p:cNvGrpSpPr/>
          <p:nvPr/>
        </p:nvGrpSpPr>
        <p:grpSpPr>
          <a:xfrm>
            <a:off x="5139456" y="972791"/>
            <a:ext cx="2244747" cy="2070983"/>
            <a:chOff x="4987831" y="1327401"/>
            <a:chExt cx="1929388" cy="1780036"/>
          </a:xfrm>
        </p:grpSpPr>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7831" y="1327401"/>
              <a:ext cx="1929388" cy="1780036"/>
            </a:xfrm>
            <a:prstGeom prst="rect">
              <a:avLst/>
            </a:prstGeom>
          </p:spPr>
        </p:pic>
        <p:sp>
          <p:nvSpPr>
            <p:cNvPr id="5" name="文字方塊 4"/>
            <p:cNvSpPr txBox="1"/>
            <p:nvPr/>
          </p:nvSpPr>
          <p:spPr>
            <a:xfrm rot="21209143">
              <a:off x="5310094" y="1819946"/>
              <a:ext cx="1127318" cy="423261"/>
            </a:xfrm>
            <a:prstGeom prst="rect">
              <a:avLst/>
            </a:prstGeom>
            <a:noFill/>
          </p:spPr>
          <p:txBody>
            <a:bodyPr wrap="none" rtlCol="0">
              <a:spAutoFit/>
            </a:bodyPr>
            <a:lstStyle/>
            <a:p>
              <a:r>
                <a:rPr lang="en-US" sz="2600" b="1" dirty="0">
                  <a:solidFill>
                    <a:schemeClr val="bg1"/>
                  </a:solidFill>
                </a:rPr>
                <a:t>Study in</a:t>
              </a:r>
            </a:p>
          </p:txBody>
        </p:sp>
        <p:sp>
          <p:nvSpPr>
            <p:cNvPr id="6" name="文字方塊 5"/>
            <p:cNvSpPr txBox="1"/>
            <p:nvPr/>
          </p:nvSpPr>
          <p:spPr>
            <a:xfrm rot="20617783">
              <a:off x="5425835" y="2115266"/>
              <a:ext cx="1255534" cy="423261"/>
            </a:xfrm>
            <a:prstGeom prst="rect">
              <a:avLst/>
            </a:prstGeom>
            <a:noFill/>
          </p:spPr>
          <p:txBody>
            <a:bodyPr wrap="square" rtlCol="0">
              <a:spAutoFit/>
            </a:bodyPr>
            <a:lstStyle/>
            <a:p>
              <a:r>
                <a:rPr lang="en-US" sz="2600" b="1" dirty="0">
                  <a:solidFill>
                    <a:schemeClr val="bg1"/>
                  </a:solidFill>
                </a:rPr>
                <a:t>Taiwan</a:t>
              </a:r>
            </a:p>
          </p:txBody>
        </p:sp>
      </p:grpSp>
      <p:pic>
        <p:nvPicPr>
          <p:cNvPr id="7" name="圖片 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9971" y="1612231"/>
            <a:ext cx="362713" cy="359665"/>
          </a:xfrm>
          <a:prstGeom prst="rect">
            <a:avLst/>
          </a:prstGeom>
        </p:spPr>
      </p:pic>
      <p:pic>
        <p:nvPicPr>
          <p:cNvPr id="3" name="圖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01548" y="2365758"/>
            <a:ext cx="1341123" cy="1408179"/>
          </a:xfrm>
          <a:prstGeom prst="rect">
            <a:avLst/>
          </a:prstGeom>
        </p:spPr>
      </p:pic>
      <p:pic>
        <p:nvPicPr>
          <p:cNvPr id="22" name="圖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866045">
            <a:off x="6412240" y="2929771"/>
            <a:ext cx="2850013" cy="2850013"/>
          </a:xfrm>
          <a:prstGeom prst="rect">
            <a:avLst/>
          </a:prstGeom>
        </p:spPr>
      </p:pic>
      <p:sp>
        <p:nvSpPr>
          <p:cNvPr id="13" name="矩形 12"/>
          <p:cNvSpPr/>
          <p:nvPr/>
        </p:nvSpPr>
        <p:spPr>
          <a:xfrm>
            <a:off x="1043627" y="5101185"/>
            <a:ext cx="7735471" cy="959237"/>
          </a:xfrm>
          <a:prstGeom prst="rect">
            <a:avLst/>
          </a:prstGeom>
          <a:noFill/>
        </p:spPr>
        <p:txBody>
          <a:bodyPr wrap="square">
            <a:spAutoFit/>
          </a:bodyPr>
          <a:lstStyle/>
          <a:p>
            <a:pPr marL="0" lvl="1">
              <a:spcAft>
                <a:spcPts val="600"/>
              </a:spcAft>
            </a:pPr>
            <a:r>
              <a:rPr lang="en-US" altLang="zh-TW" b="1" dirty="0">
                <a:latin typeface="Arial" panose="020B0604020202020204" pitchFamily="34" charset="0"/>
                <a:ea typeface="微軟正黑體" pitchFamily="34" charset="-120"/>
                <a:cs typeface="Arial" panose="020B0604020202020204" pitchFamily="34" charset="0"/>
              </a:rPr>
              <a:t>Traditional Chinese characters reflect traditional Chinese culture</a:t>
            </a:r>
          </a:p>
          <a:p>
            <a:pPr marL="0" lvl="1">
              <a:lnSpc>
                <a:spcPts val="2000"/>
              </a:lnSpc>
            </a:pPr>
            <a:r>
              <a:rPr lang="en-US" altLang="zh-TW" sz="1600" dirty="0">
                <a:latin typeface="Arial" panose="020B0604020202020204" pitchFamily="34" charset="0"/>
                <a:ea typeface="微軟正黑體" pitchFamily="34" charset="-120"/>
                <a:cs typeface="Arial" panose="020B0604020202020204" pitchFamily="34" charset="0"/>
              </a:rPr>
              <a:t>Taiwan continues to use the traditional Chinese character forms. Learning these lets you more fully appreciate the Chinese language and culture across the centuries.</a:t>
            </a:r>
          </a:p>
        </p:txBody>
      </p:sp>
      <p:sp>
        <p:nvSpPr>
          <p:cNvPr id="26" name="標題 7"/>
          <p:cNvSpPr txBox="1">
            <a:spLocks/>
          </p:cNvSpPr>
          <p:nvPr/>
        </p:nvSpPr>
        <p:spPr>
          <a:xfrm>
            <a:off x="1319446" y="5665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in Taiwan</a:t>
            </a:r>
          </a:p>
        </p:txBody>
      </p:sp>
      <p:sp>
        <p:nvSpPr>
          <p:cNvPr id="28" name="文字方塊 27"/>
          <p:cNvSpPr txBox="1"/>
          <p:nvPr/>
        </p:nvSpPr>
        <p:spPr>
          <a:xfrm>
            <a:off x="604300" y="338120"/>
            <a:ext cx="345036"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2</a:t>
            </a:r>
          </a:p>
        </p:txBody>
      </p:sp>
      <p:sp>
        <p:nvSpPr>
          <p:cNvPr id="14" name="矩形 13"/>
          <p:cNvSpPr/>
          <p:nvPr/>
        </p:nvSpPr>
        <p:spPr>
          <a:xfrm>
            <a:off x="1087914" y="2086032"/>
            <a:ext cx="4572000" cy="1105431"/>
          </a:xfrm>
          <a:prstGeom prst="rect">
            <a:avLst/>
          </a:prstGeom>
        </p:spPr>
        <p:txBody>
          <a:bodyPr>
            <a:spAutoFit/>
          </a:bodyPr>
          <a:lstStyle/>
          <a:p>
            <a:pPr marL="0" lvl="1">
              <a:lnSpc>
                <a:spcPts val="3900"/>
              </a:lnSpc>
            </a:pPr>
            <a:r>
              <a:rPr lang="en-US" altLang="zh-TW" b="1" dirty="0">
                <a:latin typeface="Arial" panose="020B0604020202020204" pitchFamily="34" charset="0"/>
                <a:ea typeface="微軟正黑體" pitchFamily="34" charset="-120"/>
                <a:cs typeface="Arial" panose="020B0604020202020204" pitchFamily="34" charset="0"/>
              </a:rPr>
              <a:t>Free, democratic, and safe society</a:t>
            </a:r>
          </a:p>
          <a:p>
            <a:pPr marL="0" lvl="1">
              <a:lnSpc>
                <a:spcPts val="2000"/>
              </a:lnSpc>
            </a:pPr>
            <a:r>
              <a:rPr lang="en-US" altLang="zh-TW" sz="1600" dirty="0">
                <a:latin typeface="Arial" panose="020B0604020202020204" pitchFamily="34" charset="0"/>
                <a:ea typeface="微軟正黑體" panose="020B0604030504040204" pitchFamily="34" charset="-120"/>
                <a:cs typeface="Arial" panose="020B0604020202020204" pitchFamily="34" charset="0"/>
              </a:rPr>
              <a:t>Taiwan ranked 14</a:t>
            </a:r>
            <a:r>
              <a:rPr lang="en-US" altLang="zh-TW" sz="1600" baseline="30000" dirty="0">
                <a:latin typeface="Arial" panose="020B0604020202020204" pitchFamily="34" charset="0"/>
                <a:ea typeface="微軟正黑體" panose="020B0604030504040204" pitchFamily="34" charset="-120"/>
                <a:cs typeface="Arial" panose="020B0604020202020204" pitchFamily="34" charset="0"/>
              </a:rPr>
              <a:t>th</a:t>
            </a:r>
            <a:r>
              <a:rPr lang="en-US" altLang="zh-TW" sz="1600" dirty="0">
                <a:latin typeface="Arial" panose="020B0604020202020204" pitchFamily="34" charset="0"/>
                <a:ea typeface="微軟正黑體" panose="020B0604030504040204" pitchFamily="34" charset="-120"/>
                <a:cs typeface="Arial" panose="020B0604020202020204" pitchFamily="34" charset="0"/>
              </a:rPr>
              <a:t> in Forbes’ 2018 survey of  the world’s 15 safest places to live</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p>
        </p:txBody>
      </p:sp>
      <p:sp>
        <p:nvSpPr>
          <p:cNvPr id="24" name="投影片編號版面配置區 2">
            <a:extLst>
              <a:ext uri="{FF2B5EF4-FFF2-40B4-BE49-F238E27FC236}">
                <a16:creationId xmlns:a16="http://schemas.microsoft.com/office/drawing/2014/main" id="{69B47571-BC39-4799-A949-7B9EB281A2EE}"/>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3</a:t>
            </a:fld>
            <a:endParaRPr lang="zh-TW" altLang="en-US" dirty="0"/>
          </a:p>
        </p:txBody>
      </p:sp>
      <p:sp>
        <p:nvSpPr>
          <p:cNvPr id="11" name="矩形 10">
            <a:extLst>
              <a:ext uri="{FF2B5EF4-FFF2-40B4-BE49-F238E27FC236}">
                <a16:creationId xmlns:a16="http://schemas.microsoft.com/office/drawing/2014/main" id="{73AE5AAA-DC49-4A71-A933-E882F0C64220}"/>
              </a:ext>
            </a:extLst>
          </p:cNvPr>
          <p:cNvSpPr/>
          <p:nvPr/>
        </p:nvSpPr>
        <p:spPr>
          <a:xfrm>
            <a:off x="0" y="6519881"/>
            <a:ext cx="9144000" cy="338120"/>
          </a:xfrm>
          <a:prstGeom prst="rect">
            <a:avLst/>
          </a:prstGeom>
          <a:solidFill>
            <a:srgbClr val="366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7607" y="3362529"/>
            <a:ext cx="1002298" cy="1313749"/>
          </a:xfrm>
          <a:prstGeom prst="rect">
            <a:avLst/>
          </a:prstGeom>
        </p:spPr>
      </p:pic>
    </p:spTree>
    <p:custDataLst>
      <p:tags r:id="rId1"/>
    </p:custDataLst>
    <p:extLst>
      <p:ext uri="{BB962C8B-B14F-4D97-AF65-F5344CB8AC3E}">
        <p14:creationId xmlns:p14="http://schemas.microsoft.com/office/powerpoint/2010/main" val="11896108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9" name="文字方塊 28">
            <a:extLst>
              <a:ext uri="{FF2B5EF4-FFF2-40B4-BE49-F238E27FC236}">
                <a16:creationId xmlns:a16="http://schemas.microsoft.com/office/drawing/2014/main" id="{52AB92D3-BE32-4225-8733-3A34752FD598}"/>
              </a:ext>
            </a:extLst>
          </p:cNvPr>
          <p:cNvSpPr txBox="1"/>
          <p:nvPr/>
        </p:nvSpPr>
        <p:spPr>
          <a:xfrm>
            <a:off x="611560" y="35483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3</a:t>
            </a:r>
          </a:p>
        </p:txBody>
      </p:sp>
      <p:sp>
        <p:nvSpPr>
          <p:cNvPr id="30" name="文字方塊 29">
            <a:extLst>
              <a:ext uri="{FF2B5EF4-FFF2-40B4-BE49-F238E27FC236}">
                <a16:creationId xmlns:a16="http://schemas.microsoft.com/office/drawing/2014/main" id="{02ADF2F9-4A1F-4BD1-8065-6DCB89F59C3C}"/>
              </a:ext>
            </a:extLst>
          </p:cNvPr>
          <p:cNvSpPr txBox="1"/>
          <p:nvPr/>
        </p:nvSpPr>
        <p:spPr>
          <a:xfrm flipH="1">
            <a:off x="611560" y="355440"/>
            <a:ext cx="410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3</a:t>
            </a:r>
            <a:endParaRPr kumimoji="0" lang="en-US" sz="2800" b="1" i="0" u="none" strike="noStrike" cap="none"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itchFamily="34" charset="-120"/>
              <a:cs typeface="Arial" panose="020B0604020202020204" pitchFamily="34" charset="0"/>
            </a:endParaRPr>
          </a:p>
        </p:txBody>
      </p:sp>
      <p:sp>
        <p:nvSpPr>
          <p:cNvPr id="6" name="矩形 5"/>
          <p:cNvSpPr/>
          <p:nvPr/>
        </p:nvSpPr>
        <p:spPr>
          <a:xfrm>
            <a:off x="0" y="1045120"/>
            <a:ext cx="9144000" cy="539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50497"/>
            <a:ext cx="2363755" cy="1772816"/>
          </a:xfrm>
          <a:prstGeom prst="rect">
            <a:avLst/>
          </a:prstGeom>
        </p:spPr>
      </p:pic>
      <p:sp>
        <p:nvSpPr>
          <p:cNvPr id="8" name="標題 7"/>
          <p:cNvSpPr>
            <a:spLocks noGrp="1"/>
          </p:cNvSpPr>
          <p:nvPr>
            <p:ph type="title"/>
          </p:nvPr>
        </p:nvSpPr>
        <p:spPr>
          <a:xfrm>
            <a:off x="1338167" y="30005"/>
            <a:ext cx="6550393" cy="1143000"/>
          </a:xfrm>
        </p:spPr>
        <p:txBody>
          <a:bodyPr>
            <a:normAutofit/>
          </a:bodyPr>
          <a:lstStyle/>
          <a:p>
            <a:pPr algn="l"/>
            <a:r>
              <a:rPr lang="en-US" altLang="zh-TW"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endPar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2" name="矩形 1"/>
          <p:cNvSpPr/>
          <p:nvPr/>
        </p:nvSpPr>
        <p:spPr>
          <a:xfrm>
            <a:off x="1973577" y="1454357"/>
            <a:ext cx="7015094" cy="923330"/>
          </a:xfrm>
          <a:prstGeom prst="rect">
            <a:avLst/>
          </a:prstGeom>
          <a:noFill/>
        </p:spPr>
        <p:txBody>
          <a:bodyPr wrap="square">
            <a:spAutoFit/>
          </a:bodyPr>
          <a:lstStyle/>
          <a:p>
            <a:r>
              <a:rPr lang="en-US" dirty="0">
                <a:latin typeface="Arial" panose="020B0604020202020204" pitchFamily="34" charset="0"/>
                <a:ea typeface="微軟正黑體" panose="020B0604030504040204" pitchFamily="34" charset="-120"/>
                <a:cs typeface="Arial" panose="020B0604020202020204" pitchFamily="34" charset="0"/>
              </a:rPr>
              <a:t>28,399 foreign students were learning Chinese in Taiwan in 2018 </a:t>
            </a:r>
            <a:r>
              <a:rPr lang="en-US" dirty="0"/>
              <a:t> — </a:t>
            </a:r>
            <a:r>
              <a:rPr lang="en-US" dirty="0">
                <a:latin typeface="Arial" panose="020B0604020202020204" pitchFamily="34" charset="0"/>
                <a:ea typeface="微軟正黑體" panose="020B0604030504040204" pitchFamily="34" charset="-120"/>
                <a:cs typeface="Arial" panose="020B0604020202020204" pitchFamily="34" charset="0"/>
              </a:rPr>
              <a:t>mostly from Japan, Vietnam, and Indonesia</a:t>
            </a:r>
            <a:r>
              <a:rPr lang="en-US" dirty="0"/>
              <a:t> — </a:t>
            </a:r>
            <a:r>
              <a:rPr lang="en-US" dirty="0">
                <a:latin typeface="Arial" panose="020B0604020202020204" pitchFamily="34" charset="0"/>
                <a:ea typeface="微軟正黑體" panose="020B0604030504040204" pitchFamily="34" charset="-120"/>
                <a:cs typeface="Arial" panose="020B0604020202020204" pitchFamily="34" charset="0"/>
              </a:rPr>
              <a:t>and about the same number of foreign students were studying for a degree there.</a:t>
            </a:r>
          </a:p>
        </p:txBody>
      </p:sp>
      <p:graphicFrame>
        <p:nvGraphicFramePr>
          <p:cNvPr id="21" name="圖表 20"/>
          <p:cNvGraphicFramePr>
            <a:graphicFrameLocks/>
          </p:cNvGraphicFramePr>
          <p:nvPr>
            <p:extLst>
              <p:ext uri="{D42A27DB-BD31-4B8C-83A1-F6EECF244321}">
                <p14:modId xmlns:p14="http://schemas.microsoft.com/office/powerpoint/2010/main" val="3900028751"/>
              </p:ext>
            </p:extLst>
          </p:nvPr>
        </p:nvGraphicFramePr>
        <p:xfrm>
          <a:off x="667057" y="2514183"/>
          <a:ext cx="7655613" cy="4077137"/>
        </p:xfrm>
        <a:graphic>
          <a:graphicData uri="http://schemas.openxmlformats.org/drawingml/2006/chart">
            <c:chart xmlns:c="http://schemas.openxmlformats.org/drawingml/2006/chart" xmlns:r="http://schemas.openxmlformats.org/officeDocument/2006/relationships" r:id="rId6"/>
          </a:graphicData>
        </a:graphic>
      </p:graphicFrame>
      <p:sp>
        <p:nvSpPr>
          <p:cNvPr id="11" name="標題 7"/>
          <p:cNvSpPr txBox="1">
            <a:spLocks/>
          </p:cNvSpPr>
          <p:nvPr/>
        </p:nvSpPr>
        <p:spPr>
          <a:xfrm>
            <a:off x="1338167" y="30005"/>
            <a:ext cx="736735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 Chinese in Taiwan</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14" name="投影片編號版面配置區 2">
            <a:extLst>
              <a:ext uri="{FF2B5EF4-FFF2-40B4-BE49-F238E27FC236}">
                <a16:creationId xmlns:a16="http://schemas.microsoft.com/office/drawing/2014/main" id="{AE6BA382-FAAE-4B4C-BED6-A84B66CA36AE}"/>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4</a:t>
            </a:fld>
            <a:endParaRPr lang="zh-TW" altLang="en-US" dirty="0"/>
          </a:p>
        </p:txBody>
      </p:sp>
      <p:pic>
        <p:nvPicPr>
          <p:cNvPr id="17" name="圖片 16">
            <a:extLst>
              <a:ext uri="{FF2B5EF4-FFF2-40B4-BE49-F238E27FC236}">
                <a16:creationId xmlns:a16="http://schemas.microsoft.com/office/drawing/2014/main" id="{B9CF7817-1CF6-44B7-AE93-E0784EB597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84093" flipH="1">
            <a:off x="7796520" y="2374907"/>
            <a:ext cx="983115" cy="582296"/>
          </a:xfrm>
          <a:prstGeom prst="rect">
            <a:avLst/>
          </a:prstGeom>
        </p:spPr>
      </p:pic>
      <p:sp>
        <p:nvSpPr>
          <p:cNvPr id="28" name="文字方塊 27">
            <a:extLst>
              <a:ext uri="{FF2B5EF4-FFF2-40B4-BE49-F238E27FC236}">
                <a16:creationId xmlns:a16="http://schemas.microsoft.com/office/drawing/2014/main" id="{43B95552-1C15-4030-BB8A-9B8C8138618B}"/>
              </a:ext>
            </a:extLst>
          </p:cNvPr>
          <p:cNvSpPr txBox="1"/>
          <p:nvPr/>
        </p:nvSpPr>
        <p:spPr>
          <a:xfrm>
            <a:off x="205896" y="366548"/>
            <a:ext cx="6110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cap="none" normalizeH="0" baseline="0" noProof="0">
                <a:ln>
                  <a:noFill/>
                </a:ln>
                <a:solidFill>
                  <a:srgbClr val="39619E"/>
                </a:solidFill>
                <a:uLnTx/>
                <a:uFillTx/>
                <a:latin typeface="微軟正黑體" pitchFamily="34" charset="-120"/>
                <a:ea typeface="微軟正黑體" pitchFamily="34" charset="-120"/>
                <a:cs typeface="+mn-cs"/>
              </a:rPr>
              <a:t>01</a:t>
            </a:r>
          </a:p>
        </p:txBody>
      </p:sp>
    </p:spTree>
    <p:custDataLst>
      <p:tags r:id="rId1"/>
    </p:custDataLst>
    <p:extLst>
      <p:ext uri="{BB962C8B-B14F-4D97-AF65-F5344CB8AC3E}">
        <p14:creationId xmlns:p14="http://schemas.microsoft.com/office/powerpoint/2010/main" val="3826296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99C917B-D5CD-4D80-988B-59154718A19A}"/>
              </a:ext>
            </a:extLst>
          </p:cNvPr>
          <p:cNvSpPr/>
          <p:nvPr/>
        </p:nvSpPr>
        <p:spPr>
          <a:xfrm>
            <a:off x="23499" y="1141372"/>
            <a:ext cx="9120502" cy="5302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7"/>
          <p:cNvSpPr>
            <a:spLocks noGrp="1"/>
          </p:cNvSpPr>
          <p:nvPr>
            <p:ph type="title"/>
          </p:nvPr>
        </p:nvSpPr>
        <p:spPr>
          <a:xfrm>
            <a:off x="1319446" y="56658"/>
            <a:ext cx="8229600" cy="1143000"/>
          </a:xfrm>
        </p:spPr>
        <p:txBody>
          <a:bodyPr>
            <a:normAutofit/>
          </a:body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Why</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come</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to</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Taiwan to l</a:t>
            </a:r>
            <a:r>
              <a:rPr lang="en-US" altLang="zh-TW"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earn</a:t>
            </a: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Chinese?</a:t>
            </a:r>
          </a:p>
        </p:txBody>
      </p:sp>
      <p:sp>
        <p:nvSpPr>
          <p:cNvPr id="10" name="文字方塊 9"/>
          <p:cNvSpPr txBox="1"/>
          <p:nvPr/>
        </p:nvSpPr>
        <p:spPr>
          <a:xfrm>
            <a:off x="205896" y="366548"/>
            <a:ext cx="6110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cap="none" normalizeH="0" baseline="0" noProof="0">
                <a:ln>
                  <a:noFill/>
                </a:ln>
                <a:solidFill>
                  <a:srgbClr val="39619E"/>
                </a:solidFill>
                <a:uLnTx/>
                <a:uFillTx/>
                <a:latin typeface="微軟正黑體" pitchFamily="34" charset="-120"/>
                <a:ea typeface="微軟正黑體" pitchFamily="34" charset="-120"/>
                <a:cs typeface="+mn-cs"/>
              </a:rPr>
              <a:t>01</a:t>
            </a:r>
          </a:p>
        </p:txBody>
      </p:sp>
      <p:sp>
        <p:nvSpPr>
          <p:cNvPr id="15" name="文字方塊 14"/>
          <p:cNvSpPr txBox="1"/>
          <p:nvPr/>
        </p:nvSpPr>
        <p:spPr>
          <a:xfrm>
            <a:off x="611560" y="35483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4</a:t>
            </a:r>
          </a:p>
        </p:txBody>
      </p:sp>
      <p:sp>
        <p:nvSpPr>
          <p:cNvPr id="27" name="標題 7"/>
          <p:cNvSpPr txBox="1">
            <a:spLocks/>
          </p:cNvSpPr>
          <p:nvPr/>
        </p:nvSpPr>
        <p:spPr>
          <a:xfrm>
            <a:off x="1329276" y="6822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Why come to Taiwan to l</a:t>
            </a:r>
            <a:r>
              <a:rPr lang="en-US" altLang="zh-TW"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earn</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Chinese?</a:t>
            </a:r>
          </a:p>
        </p:txBody>
      </p:sp>
      <p:sp>
        <p:nvSpPr>
          <p:cNvPr id="28" name="文字方塊 27"/>
          <p:cNvSpPr txBox="1"/>
          <p:nvPr/>
        </p:nvSpPr>
        <p:spPr>
          <a:xfrm flipH="1">
            <a:off x="611560" y="355440"/>
            <a:ext cx="410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cap="none"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軟正黑體" pitchFamily="34" charset="-120"/>
                <a:cs typeface="Arial" panose="020B0604020202020204" pitchFamily="34" charset="0"/>
              </a:rPr>
              <a:t>4</a:t>
            </a:r>
          </a:p>
        </p:txBody>
      </p:sp>
      <p:sp>
        <p:nvSpPr>
          <p:cNvPr id="34" name="投影片編號版面配置區 2">
            <a:extLst>
              <a:ext uri="{FF2B5EF4-FFF2-40B4-BE49-F238E27FC236}">
                <a16:creationId xmlns:a16="http://schemas.microsoft.com/office/drawing/2014/main" id="{CF6FB0F2-7A59-4D02-99F1-BD34424EFADA}"/>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5</a:t>
            </a:fld>
            <a:endParaRPr lang="zh-TW" altLang="en-US" dirty="0"/>
          </a:p>
        </p:txBody>
      </p:sp>
      <p:grpSp>
        <p:nvGrpSpPr>
          <p:cNvPr id="3" name="群組 2">
            <a:extLst>
              <a:ext uri="{FF2B5EF4-FFF2-40B4-BE49-F238E27FC236}">
                <a16:creationId xmlns:a16="http://schemas.microsoft.com/office/drawing/2014/main" id="{EAC30EDD-5FEC-4139-A138-81C7850801E4}"/>
              </a:ext>
            </a:extLst>
          </p:cNvPr>
          <p:cNvGrpSpPr/>
          <p:nvPr/>
        </p:nvGrpSpPr>
        <p:grpSpPr>
          <a:xfrm>
            <a:off x="4643827" y="1718612"/>
            <a:ext cx="4328885" cy="3312367"/>
            <a:chOff x="3807097" y="2654650"/>
            <a:chExt cx="4965323" cy="3791187"/>
          </a:xfrm>
        </p:grpSpPr>
        <p:pic>
          <p:nvPicPr>
            <p:cNvPr id="2" name="圖片 1">
              <a:hlinkClick r:id="rId5"/>
            </p:cNvPr>
            <p:cNvPicPr>
              <a:picLocks noChangeAspect="1"/>
            </p:cNvPicPr>
            <p:nvPr/>
          </p:nvPicPr>
          <p:blipFill>
            <a:blip r:embed="rId6" cstate="print"/>
            <a:stretch>
              <a:fillRect/>
            </a:stretch>
          </p:blipFill>
          <p:spPr>
            <a:xfrm>
              <a:off x="3807097" y="2654650"/>
              <a:ext cx="4965323" cy="3791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群組 22"/>
            <p:cNvGrpSpPr/>
            <p:nvPr/>
          </p:nvGrpSpPr>
          <p:grpSpPr>
            <a:xfrm>
              <a:off x="8045727" y="4656135"/>
              <a:ext cx="718913" cy="799993"/>
              <a:chOff x="3763320" y="2923319"/>
              <a:chExt cx="1646205" cy="1831867"/>
            </a:xfrm>
          </p:grpSpPr>
          <p:sp>
            <p:nvSpPr>
              <p:cNvPr id="24" name="橢圓 23"/>
              <p:cNvSpPr/>
              <p:nvPr/>
            </p:nvSpPr>
            <p:spPr>
              <a:xfrm>
                <a:off x="3995936" y="3140968"/>
                <a:ext cx="504056" cy="504056"/>
              </a:xfrm>
              <a:prstGeom prst="ellipse">
                <a:avLst/>
              </a:prstGeom>
              <a:noFill/>
              <a:ln w="28575">
                <a:solidFill>
                  <a:srgbClr val="FFFFFF">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3763320" y="2923319"/>
                <a:ext cx="925448" cy="925448"/>
              </a:xfrm>
              <a:prstGeom prst="ellipse">
                <a:avLst/>
              </a:prstGeom>
              <a:noFill/>
              <a:ln w="38100">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a:hlinkClick r:id="rId5"/>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1932">
                <a:off x="3784127" y="3129789"/>
                <a:ext cx="1625398" cy="1625397"/>
              </a:xfrm>
              <a:prstGeom prst="rect">
                <a:avLst/>
              </a:prstGeom>
              <a:ln>
                <a:noFill/>
              </a:ln>
              <a:effectLst>
                <a:outerShdw blurRad="50800" dist="38100" dir="2700000" algn="tl" rotWithShape="0">
                  <a:prstClr val="black">
                    <a:alpha val="40000"/>
                  </a:prstClr>
                </a:outerShdw>
              </a:effectLst>
            </p:spPr>
          </p:pic>
        </p:grpSp>
      </p:grpSp>
      <p:grpSp>
        <p:nvGrpSpPr>
          <p:cNvPr id="5" name="群組 4">
            <a:extLst>
              <a:ext uri="{FF2B5EF4-FFF2-40B4-BE49-F238E27FC236}">
                <a16:creationId xmlns:a16="http://schemas.microsoft.com/office/drawing/2014/main" id="{DD3F0F29-A241-4575-ABFD-92D22C661199}"/>
              </a:ext>
            </a:extLst>
          </p:cNvPr>
          <p:cNvGrpSpPr/>
          <p:nvPr/>
        </p:nvGrpSpPr>
        <p:grpSpPr>
          <a:xfrm>
            <a:off x="146666" y="1727921"/>
            <a:ext cx="4348586" cy="3312367"/>
            <a:chOff x="178919" y="1211367"/>
            <a:chExt cx="4393080" cy="3444767"/>
          </a:xfrm>
        </p:grpSpPr>
        <p:pic>
          <p:nvPicPr>
            <p:cNvPr id="12" name="圖片 11">
              <a:hlinkClick r:id="rId8"/>
            </p:cNvPr>
            <p:cNvPicPr>
              <a:picLocks noChangeAspect="1"/>
            </p:cNvPicPr>
            <p:nvPr/>
          </p:nvPicPr>
          <p:blipFill>
            <a:blip r:embed="rId9" cstate="print"/>
            <a:stretch>
              <a:fillRect/>
            </a:stretch>
          </p:blipFill>
          <p:spPr>
            <a:xfrm>
              <a:off x="178919" y="1211367"/>
              <a:ext cx="4332337" cy="344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群組 18"/>
            <p:cNvGrpSpPr/>
            <p:nvPr/>
          </p:nvGrpSpPr>
          <p:grpSpPr>
            <a:xfrm>
              <a:off x="3853087" y="1662092"/>
              <a:ext cx="718912" cy="799994"/>
              <a:chOff x="3763319" y="2923316"/>
              <a:chExt cx="1646204" cy="1831870"/>
            </a:xfrm>
          </p:grpSpPr>
          <p:sp>
            <p:nvSpPr>
              <p:cNvPr id="20" name="橢圓 19"/>
              <p:cNvSpPr/>
              <p:nvPr/>
            </p:nvSpPr>
            <p:spPr>
              <a:xfrm>
                <a:off x="3995936" y="3140968"/>
                <a:ext cx="504056" cy="504056"/>
              </a:xfrm>
              <a:prstGeom prst="ellipse">
                <a:avLst/>
              </a:prstGeom>
              <a:noFill/>
              <a:ln w="28575">
                <a:solidFill>
                  <a:srgbClr val="FFFFFF">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3763319" y="2923316"/>
                <a:ext cx="925449" cy="925449"/>
              </a:xfrm>
              <a:prstGeom prst="ellipse">
                <a:avLst/>
              </a:prstGeom>
              <a:noFill/>
              <a:ln w="38100">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hlinkClick r:id="rId8"/>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1932">
                <a:off x="3784125" y="3129787"/>
                <a:ext cx="1625398" cy="1625399"/>
              </a:xfrm>
              <a:prstGeom prst="rect">
                <a:avLst/>
              </a:prstGeom>
              <a:ln>
                <a:noFill/>
              </a:ln>
              <a:effectLst>
                <a:outerShdw blurRad="50800" dist="38100" dir="2700000" algn="tl" rotWithShape="0">
                  <a:prstClr val="black">
                    <a:alpha val="40000"/>
                  </a:prstClr>
                </a:outerShdw>
              </a:effectLst>
            </p:spPr>
          </p:pic>
        </p:grpSp>
      </p:grpSp>
      <p:pic>
        <p:nvPicPr>
          <p:cNvPr id="17" name="圖片 16">
            <a:extLst>
              <a:ext uri="{FF2B5EF4-FFF2-40B4-BE49-F238E27FC236}">
                <a16:creationId xmlns:a16="http://schemas.microsoft.com/office/drawing/2014/main" id="{2B0B8B49-1B9B-4277-B5EF-097437AC2E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550" r="37822" b="71720"/>
          <a:stretch/>
        </p:blipFill>
        <p:spPr>
          <a:xfrm>
            <a:off x="4094074" y="6006027"/>
            <a:ext cx="505956" cy="584926"/>
          </a:xfrm>
          <a:prstGeom prst="rect">
            <a:avLst/>
          </a:prstGeom>
        </p:spPr>
      </p:pic>
      <p:grpSp>
        <p:nvGrpSpPr>
          <p:cNvPr id="51" name="群組 50">
            <a:extLst>
              <a:ext uri="{FF2B5EF4-FFF2-40B4-BE49-F238E27FC236}">
                <a16:creationId xmlns:a16="http://schemas.microsoft.com/office/drawing/2014/main" id="{B668698B-D4CD-4491-9862-ADD1B0B44F6D}"/>
              </a:ext>
            </a:extLst>
          </p:cNvPr>
          <p:cNvGrpSpPr/>
          <p:nvPr/>
        </p:nvGrpSpPr>
        <p:grpSpPr>
          <a:xfrm>
            <a:off x="3154548" y="6119803"/>
            <a:ext cx="669032" cy="471150"/>
            <a:chOff x="1629364" y="1288956"/>
            <a:chExt cx="1566661" cy="1103285"/>
          </a:xfrm>
        </p:grpSpPr>
        <p:pic>
          <p:nvPicPr>
            <p:cNvPr id="52" name="圖片 51">
              <a:extLst>
                <a:ext uri="{FF2B5EF4-FFF2-40B4-BE49-F238E27FC236}">
                  <a16:creationId xmlns:a16="http://schemas.microsoft.com/office/drawing/2014/main" id="{5A98BE09-9B5A-446F-9FEC-18574FB640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8613" y="1759823"/>
              <a:ext cx="417412" cy="568892"/>
            </a:xfrm>
            <a:prstGeom prst="rect">
              <a:avLst/>
            </a:prstGeom>
          </p:spPr>
        </p:pic>
        <p:pic>
          <p:nvPicPr>
            <p:cNvPr id="53" name="圖片 52">
              <a:extLst>
                <a:ext uri="{FF2B5EF4-FFF2-40B4-BE49-F238E27FC236}">
                  <a16:creationId xmlns:a16="http://schemas.microsoft.com/office/drawing/2014/main" id="{4C4C2564-9F0A-481B-B990-35534B17A1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267744" y="1288956"/>
              <a:ext cx="809511" cy="1103285"/>
            </a:xfrm>
            <a:prstGeom prst="rect">
              <a:avLst/>
            </a:prstGeom>
          </p:spPr>
        </p:pic>
        <p:pic>
          <p:nvPicPr>
            <p:cNvPr id="54" name="圖片 53">
              <a:extLst>
                <a:ext uri="{FF2B5EF4-FFF2-40B4-BE49-F238E27FC236}">
                  <a16:creationId xmlns:a16="http://schemas.microsoft.com/office/drawing/2014/main" id="{A0C37B33-1477-438A-825E-76128CBD21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9364" y="1759413"/>
              <a:ext cx="417412" cy="568892"/>
            </a:xfrm>
            <a:prstGeom prst="rect">
              <a:avLst/>
            </a:prstGeom>
          </p:spPr>
        </p:pic>
      </p:grpSp>
      <p:grpSp>
        <p:nvGrpSpPr>
          <p:cNvPr id="32" name="群組 31">
            <a:extLst>
              <a:ext uri="{FF2B5EF4-FFF2-40B4-BE49-F238E27FC236}">
                <a16:creationId xmlns:a16="http://schemas.microsoft.com/office/drawing/2014/main" id="{9A704D42-91C3-455B-B5CC-23450F5D8FBB}"/>
              </a:ext>
            </a:extLst>
          </p:cNvPr>
          <p:cNvGrpSpPr/>
          <p:nvPr/>
        </p:nvGrpSpPr>
        <p:grpSpPr>
          <a:xfrm>
            <a:off x="160387" y="4368702"/>
            <a:ext cx="8320739" cy="2475359"/>
            <a:chOff x="160387" y="4368702"/>
            <a:chExt cx="8320739" cy="2475359"/>
          </a:xfrm>
        </p:grpSpPr>
        <p:pic>
          <p:nvPicPr>
            <p:cNvPr id="72" name="圖片 71">
              <a:extLst>
                <a:ext uri="{FF2B5EF4-FFF2-40B4-BE49-F238E27FC236}">
                  <a16:creationId xmlns:a16="http://schemas.microsoft.com/office/drawing/2014/main" id="{09A81B77-22B6-435E-9DA0-A762AC1656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1656" y="5178221"/>
              <a:ext cx="142556" cy="142556"/>
            </a:xfrm>
            <a:prstGeom prst="rect">
              <a:avLst/>
            </a:prstGeom>
          </p:spPr>
        </p:pic>
        <p:pic>
          <p:nvPicPr>
            <p:cNvPr id="50" name="圖片 49">
              <a:extLst>
                <a:ext uri="{FF2B5EF4-FFF2-40B4-BE49-F238E27FC236}">
                  <a16:creationId xmlns:a16="http://schemas.microsoft.com/office/drawing/2014/main" id="{9D7312C7-2687-4D0F-A8D9-0249342589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2897" y="5215621"/>
              <a:ext cx="210312" cy="210312"/>
            </a:xfrm>
            <a:prstGeom prst="rect">
              <a:avLst/>
            </a:prstGeom>
          </p:spPr>
        </p:pic>
        <p:grpSp>
          <p:nvGrpSpPr>
            <p:cNvPr id="56" name="群組 55">
              <a:extLst>
                <a:ext uri="{FF2B5EF4-FFF2-40B4-BE49-F238E27FC236}">
                  <a16:creationId xmlns:a16="http://schemas.microsoft.com/office/drawing/2014/main" id="{4E4DF8E3-A3EF-4A11-A750-C269208C9907}"/>
                </a:ext>
              </a:extLst>
            </p:cNvPr>
            <p:cNvGrpSpPr/>
            <p:nvPr/>
          </p:nvGrpSpPr>
          <p:grpSpPr>
            <a:xfrm>
              <a:off x="4883222" y="5777200"/>
              <a:ext cx="1284773" cy="904772"/>
              <a:chOff x="1629364" y="1288956"/>
              <a:chExt cx="1566661" cy="1103285"/>
            </a:xfrm>
          </p:grpSpPr>
          <p:pic>
            <p:nvPicPr>
              <p:cNvPr id="57" name="圖片 56">
                <a:extLst>
                  <a:ext uri="{FF2B5EF4-FFF2-40B4-BE49-F238E27FC236}">
                    <a16:creationId xmlns:a16="http://schemas.microsoft.com/office/drawing/2014/main" id="{701448F3-909A-4680-B0D3-162B21086C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78613" y="1759823"/>
                <a:ext cx="417412" cy="568892"/>
              </a:xfrm>
              <a:prstGeom prst="rect">
                <a:avLst/>
              </a:prstGeom>
            </p:spPr>
          </p:pic>
          <p:pic>
            <p:nvPicPr>
              <p:cNvPr id="58" name="圖片 57">
                <a:extLst>
                  <a:ext uri="{FF2B5EF4-FFF2-40B4-BE49-F238E27FC236}">
                    <a16:creationId xmlns:a16="http://schemas.microsoft.com/office/drawing/2014/main" id="{1236849C-723D-44C3-9237-B394079407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267744" y="1288956"/>
                <a:ext cx="809511" cy="1103285"/>
              </a:xfrm>
              <a:prstGeom prst="rect">
                <a:avLst/>
              </a:prstGeom>
            </p:spPr>
          </p:pic>
          <p:pic>
            <p:nvPicPr>
              <p:cNvPr id="59" name="圖片 58">
                <a:extLst>
                  <a:ext uri="{FF2B5EF4-FFF2-40B4-BE49-F238E27FC236}">
                    <a16:creationId xmlns:a16="http://schemas.microsoft.com/office/drawing/2014/main" id="{D5F5C5F2-C3F6-4D0E-B383-0D5E8E815A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29364" y="1759413"/>
                <a:ext cx="417412" cy="568892"/>
              </a:xfrm>
              <a:prstGeom prst="rect">
                <a:avLst/>
              </a:prstGeom>
            </p:spPr>
          </p:pic>
        </p:grpSp>
        <p:grpSp>
          <p:nvGrpSpPr>
            <p:cNvPr id="60" name="群組 59">
              <a:extLst>
                <a:ext uri="{FF2B5EF4-FFF2-40B4-BE49-F238E27FC236}">
                  <a16:creationId xmlns:a16="http://schemas.microsoft.com/office/drawing/2014/main" id="{75ABDF24-A14E-463A-A565-968D211C1FCC}"/>
                </a:ext>
              </a:extLst>
            </p:cNvPr>
            <p:cNvGrpSpPr/>
            <p:nvPr/>
          </p:nvGrpSpPr>
          <p:grpSpPr>
            <a:xfrm>
              <a:off x="6650224" y="5587359"/>
              <a:ext cx="1554347" cy="1094613"/>
              <a:chOff x="1629364" y="1288956"/>
              <a:chExt cx="1566661" cy="1103285"/>
            </a:xfrm>
          </p:grpSpPr>
          <p:pic>
            <p:nvPicPr>
              <p:cNvPr id="61" name="圖片 60">
                <a:extLst>
                  <a:ext uri="{FF2B5EF4-FFF2-40B4-BE49-F238E27FC236}">
                    <a16:creationId xmlns:a16="http://schemas.microsoft.com/office/drawing/2014/main" id="{163D839E-7C03-431A-ABA6-82872113BF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78613" y="1759823"/>
                <a:ext cx="417412" cy="568892"/>
              </a:xfrm>
              <a:prstGeom prst="rect">
                <a:avLst/>
              </a:prstGeom>
            </p:spPr>
          </p:pic>
          <p:pic>
            <p:nvPicPr>
              <p:cNvPr id="62" name="圖片 61">
                <a:extLst>
                  <a:ext uri="{FF2B5EF4-FFF2-40B4-BE49-F238E27FC236}">
                    <a16:creationId xmlns:a16="http://schemas.microsoft.com/office/drawing/2014/main" id="{ED0CF9CE-78F7-483D-BB77-86C4E336AF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267744" y="1288956"/>
                <a:ext cx="809511" cy="1103285"/>
              </a:xfrm>
              <a:prstGeom prst="rect">
                <a:avLst/>
              </a:prstGeom>
            </p:spPr>
          </p:pic>
          <p:pic>
            <p:nvPicPr>
              <p:cNvPr id="63" name="圖片 62">
                <a:extLst>
                  <a:ext uri="{FF2B5EF4-FFF2-40B4-BE49-F238E27FC236}">
                    <a16:creationId xmlns:a16="http://schemas.microsoft.com/office/drawing/2014/main" id="{E4F4F4CC-C016-42CA-A48C-21CA5BCE9C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29364" y="1759413"/>
                <a:ext cx="417412" cy="568892"/>
              </a:xfrm>
              <a:prstGeom prst="rect">
                <a:avLst/>
              </a:prstGeom>
            </p:spPr>
          </p:pic>
        </p:grpSp>
        <p:pic>
          <p:nvPicPr>
            <p:cNvPr id="68" name="圖片 67">
              <a:extLst>
                <a:ext uri="{FF2B5EF4-FFF2-40B4-BE49-F238E27FC236}">
                  <a16:creationId xmlns:a16="http://schemas.microsoft.com/office/drawing/2014/main" id="{E18AE100-C417-4F9B-A3FA-B1805AF858C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13383" y="5347729"/>
              <a:ext cx="273666" cy="273666"/>
            </a:xfrm>
            <a:prstGeom prst="rect">
              <a:avLst/>
            </a:prstGeom>
          </p:spPr>
        </p:pic>
        <p:pic>
          <p:nvPicPr>
            <p:cNvPr id="69" name="圖片 68">
              <a:extLst>
                <a:ext uri="{FF2B5EF4-FFF2-40B4-BE49-F238E27FC236}">
                  <a16:creationId xmlns:a16="http://schemas.microsoft.com/office/drawing/2014/main" id="{4080C033-0194-4AAD-B7C9-D1EE4530F5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8570" y="5363545"/>
              <a:ext cx="142556" cy="142556"/>
            </a:xfrm>
            <a:prstGeom prst="rect">
              <a:avLst/>
            </a:prstGeom>
          </p:spPr>
        </p:pic>
        <p:pic>
          <p:nvPicPr>
            <p:cNvPr id="70" name="圖片 69">
              <a:extLst>
                <a:ext uri="{FF2B5EF4-FFF2-40B4-BE49-F238E27FC236}">
                  <a16:creationId xmlns:a16="http://schemas.microsoft.com/office/drawing/2014/main" id="{20323A25-2412-4022-91A6-7D3F490F056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1376465" flipH="1">
              <a:off x="5438843" y="4368702"/>
              <a:ext cx="1588029" cy="1388450"/>
            </a:xfrm>
            <a:prstGeom prst="rect">
              <a:avLst/>
            </a:prstGeom>
          </p:spPr>
        </p:pic>
        <p:pic>
          <p:nvPicPr>
            <p:cNvPr id="71" name="圖片 70">
              <a:extLst>
                <a:ext uri="{FF2B5EF4-FFF2-40B4-BE49-F238E27FC236}">
                  <a16:creationId xmlns:a16="http://schemas.microsoft.com/office/drawing/2014/main" id="{31FD9CAC-A604-40A4-8CD9-5FC00F90AE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3564" y="5621395"/>
              <a:ext cx="273666" cy="273666"/>
            </a:xfrm>
            <a:prstGeom prst="rect">
              <a:avLst/>
            </a:prstGeom>
          </p:spPr>
        </p:pic>
        <p:pic>
          <p:nvPicPr>
            <p:cNvPr id="74" name="圖片 73">
              <a:extLst>
                <a:ext uri="{FF2B5EF4-FFF2-40B4-BE49-F238E27FC236}">
                  <a16:creationId xmlns:a16="http://schemas.microsoft.com/office/drawing/2014/main" id="{A4E2952A-50AD-4486-96A2-6DB6337618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16393" y="5520459"/>
              <a:ext cx="210312" cy="210312"/>
            </a:xfrm>
            <a:prstGeom prst="rect">
              <a:avLst/>
            </a:prstGeom>
          </p:spPr>
        </p:pic>
        <p:pic>
          <p:nvPicPr>
            <p:cNvPr id="75" name="圖片 74">
              <a:extLst>
                <a:ext uri="{FF2B5EF4-FFF2-40B4-BE49-F238E27FC236}">
                  <a16:creationId xmlns:a16="http://schemas.microsoft.com/office/drawing/2014/main" id="{8F3E480C-2621-4621-A3C6-4641312293C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40166" y="5185908"/>
              <a:ext cx="210312" cy="210312"/>
            </a:xfrm>
            <a:prstGeom prst="rect">
              <a:avLst/>
            </a:prstGeom>
          </p:spPr>
        </p:pic>
        <p:pic>
          <p:nvPicPr>
            <p:cNvPr id="76" name="圖片 75">
              <a:extLst>
                <a:ext uri="{FF2B5EF4-FFF2-40B4-BE49-F238E27FC236}">
                  <a16:creationId xmlns:a16="http://schemas.microsoft.com/office/drawing/2014/main" id="{1E4311F6-D4BA-43AB-A025-0CDE80C594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4648" y="5144343"/>
              <a:ext cx="210312" cy="210312"/>
            </a:xfrm>
            <a:prstGeom prst="rect">
              <a:avLst/>
            </a:prstGeom>
          </p:spPr>
        </p:pic>
        <p:pic>
          <p:nvPicPr>
            <p:cNvPr id="14" name="圖片 13">
              <a:extLst>
                <a:ext uri="{FF2B5EF4-FFF2-40B4-BE49-F238E27FC236}">
                  <a16:creationId xmlns:a16="http://schemas.microsoft.com/office/drawing/2014/main" id="{CB4211D1-3D38-4FE2-BB7C-6A902BF1303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626" t="-54" r="56187" b="30243"/>
            <a:stretch/>
          </p:blipFill>
          <p:spPr>
            <a:xfrm>
              <a:off x="160387" y="5080005"/>
              <a:ext cx="2258579" cy="1764056"/>
            </a:xfrm>
            <a:prstGeom prst="rect">
              <a:avLst/>
            </a:prstGeom>
          </p:spPr>
        </p:pic>
        <p:pic>
          <p:nvPicPr>
            <p:cNvPr id="49" name="圖片 48">
              <a:extLst>
                <a:ext uri="{FF2B5EF4-FFF2-40B4-BE49-F238E27FC236}">
                  <a16:creationId xmlns:a16="http://schemas.microsoft.com/office/drawing/2014/main" id="{8AA3ED1F-D6FB-4534-90FE-0639EC97DA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896" y="5866867"/>
              <a:ext cx="271972" cy="271972"/>
            </a:xfrm>
            <a:prstGeom prst="rect">
              <a:avLst/>
            </a:prstGeom>
          </p:spPr>
        </p:pic>
        <p:pic>
          <p:nvPicPr>
            <p:cNvPr id="31" name="圖片 30">
              <a:extLst>
                <a:ext uri="{FF2B5EF4-FFF2-40B4-BE49-F238E27FC236}">
                  <a16:creationId xmlns:a16="http://schemas.microsoft.com/office/drawing/2014/main" id="{2E3CDEB3-251E-4B9D-96C6-3E12D2A9952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6441" y="5318187"/>
              <a:ext cx="2411164" cy="1272766"/>
            </a:xfrm>
            <a:prstGeom prst="rect">
              <a:avLst/>
            </a:prstGeom>
          </p:spPr>
        </p:pic>
        <p:pic>
          <p:nvPicPr>
            <p:cNvPr id="66" name="圖片 65">
              <a:extLst>
                <a:ext uri="{FF2B5EF4-FFF2-40B4-BE49-F238E27FC236}">
                  <a16:creationId xmlns:a16="http://schemas.microsoft.com/office/drawing/2014/main" id="{3B973B70-23EA-4817-933F-590C822747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277986" y="5795824"/>
              <a:ext cx="577625" cy="851268"/>
            </a:xfrm>
            <a:prstGeom prst="rect">
              <a:avLst/>
            </a:prstGeom>
          </p:spPr>
        </p:pic>
        <p:pic>
          <p:nvPicPr>
            <p:cNvPr id="67" name="圖片 66">
              <a:extLst>
                <a:ext uri="{FF2B5EF4-FFF2-40B4-BE49-F238E27FC236}">
                  <a16:creationId xmlns:a16="http://schemas.microsoft.com/office/drawing/2014/main" id="{896390E1-F5BE-4609-8C4E-4CFBD2C69E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6394" y="5132504"/>
              <a:ext cx="210312" cy="210312"/>
            </a:xfrm>
            <a:prstGeom prst="rect">
              <a:avLst/>
            </a:prstGeom>
          </p:spPr>
        </p:pic>
        <p:pic>
          <p:nvPicPr>
            <p:cNvPr id="73" name="圖片 72">
              <a:extLst>
                <a:ext uri="{FF2B5EF4-FFF2-40B4-BE49-F238E27FC236}">
                  <a16:creationId xmlns:a16="http://schemas.microsoft.com/office/drawing/2014/main" id="{DBA0F07C-7DE1-4737-A9A3-2449FE9C091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0702" y="5690668"/>
              <a:ext cx="210312" cy="210312"/>
            </a:xfrm>
            <a:prstGeom prst="rect">
              <a:avLst/>
            </a:prstGeom>
          </p:spPr>
        </p:pic>
      </p:grpSp>
      <p:sp>
        <p:nvSpPr>
          <p:cNvPr id="77" name="矩形 76">
            <a:extLst>
              <a:ext uri="{FF2B5EF4-FFF2-40B4-BE49-F238E27FC236}">
                <a16:creationId xmlns:a16="http://schemas.microsoft.com/office/drawing/2014/main" id="{61C11997-57DF-4F09-AD50-9C7BE7C447C3}"/>
              </a:ext>
            </a:extLst>
          </p:cNvPr>
          <p:cNvSpPr/>
          <p:nvPr/>
        </p:nvSpPr>
        <p:spPr>
          <a:xfrm>
            <a:off x="0" y="6519881"/>
            <a:ext cx="9144000" cy="338120"/>
          </a:xfrm>
          <a:prstGeom prst="rect">
            <a:avLst/>
          </a:prstGeom>
          <a:solidFill>
            <a:srgbClr val="366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2913588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p:nvGrpSpPr>
        <p:grpSpPr>
          <a:xfrm>
            <a:off x="0" y="1138229"/>
            <a:ext cx="9170003" cy="5421071"/>
            <a:chOff x="-26003" y="1181366"/>
            <a:chExt cx="9170003" cy="5421071"/>
          </a:xfrm>
        </p:grpSpPr>
        <p:pic>
          <p:nvPicPr>
            <p:cNvPr id="7" name="圖片 6">
              <a:hlinkClick r:id="rId5"/>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003" y="3908524"/>
              <a:ext cx="4620668" cy="2693913"/>
            </a:xfrm>
            <a:prstGeom prst="rect">
              <a:avLst/>
            </a:prstGeom>
          </p:spPr>
        </p:pic>
        <p:pic>
          <p:nvPicPr>
            <p:cNvPr id="8" name="圖片 7">
              <a:hlinkClick r:id="rId5"/>
            </p:cNvPr>
            <p:cNvPicPr>
              <a:picLocks noChangeAspect="1"/>
            </p:cNvPicPr>
            <p:nvPr/>
          </p:nvPicPr>
          <p:blipFill>
            <a:blip r:embed="rId7" cstate="print"/>
            <a:stretch>
              <a:fillRect/>
            </a:stretch>
          </p:blipFill>
          <p:spPr>
            <a:xfrm>
              <a:off x="4318254" y="3883707"/>
              <a:ext cx="4825745" cy="2718730"/>
            </a:xfrm>
            <a:prstGeom prst="rect">
              <a:avLst/>
            </a:prstGeom>
          </p:spPr>
        </p:pic>
        <p:pic>
          <p:nvPicPr>
            <p:cNvPr id="5" name="圖片 4">
              <a:hlinkClick r:id="rId5"/>
            </p:cNvPr>
            <p:cNvPicPr>
              <a:picLocks noChangeAspect="1"/>
            </p:cNvPicPr>
            <p:nvPr/>
          </p:nvPicPr>
          <p:blipFill>
            <a:blip r:embed="rId8" cstate="print"/>
            <a:stretch>
              <a:fillRect/>
            </a:stretch>
          </p:blipFill>
          <p:spPr>
            <a:xfrm>
              <a:off x="0" y="1181366"/>
              <a:ext cx="4874042" cy="2736304"/>
            </a:xfrm>
            <a:prstGeom prst="rect">
              <a:avLst/>
            </a:prstGeom>
          </p:spPr>
        </p:pic>
        <p:pic>
          <p:nvPicPr>
            <p:cNvPr id="6" name="圖片 5">
              <a:hlinkClick r:id="rId5"/>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18255" y="1194575"/>
              <a:ext cx="4825745" cy="2709884"/>
            </a:xfrm>
            <a:prstGeom prst="rect">
              <a:avLst/>
            </a:prstGeom>
          </p:spPr>
        </p:pic>
      </p:grpSp>
      <p:sp>
        <p:nvSpPr>
          <p:cNvPr id="3" name="投影片編號版面配置區 2"/>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6</a:t>
            </a:fld>
            <a:endParaRPr lang="zh-TW" altLang="en-US"/>
          </a:p>
        </p:txBody>
      </p:sp>
      <p:grpSp>
        <p:nvGrpSpPr>
          <p:cNvPr id="13" name="群組 12"/>
          <p:cNvGrpSpPr/>
          <p:nvPr/>
        </p:nvGrpSpPr>
        <p:grpSpPr>
          <a:xfrm>
            <a:off x="3763319" y="2923316"/>
            <a:ext cx="1646206" cy="1831869"/>
            <a:chOff x="3763319" y="2923316"/>
            <a:chExt cx="1646206" cy="1831869"/>
          </a:xfrm>
        </p:grpSpPr>
        <p:sp>
          <p:nvSpPr>
            <p:cNvPr id="12" name="橢圓 11"/>
            <p:cNvSpPr/>
            <p:nvPr/>
          </p:nvSpPr>
          <p:spPr>
            <a:xfrm>
              <a:off x="3995936" y="3140968"/>
              <a:ext cx="504056" cy="504056"/>
            </a:xfrm>
            <a:prstGeom prst="ellipse">
              <a:avLst/>
            </a:prstGeom>
            <a:noFill/>
            <a:ln w="76200">
              <a:solidFill>
                <a:srgbClr val="FFFFFF">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3763319" y="2923316"/>
              <a:ext cx="925449" cy="925449"/>
            </a:xfrm>
            <a:prstGeom prst="ellipse">
              <a:avLst/>
            </a:prstGeom>
            <a:noFill/>
            <a:ln w="76200">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hlinkClick r:id="rId5"/>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51932">
              <a:off x="3784128" y="3129788"/>
              <a:ext cx="1625397" cy="1625397"/>
            </a:xfrm>
            <a:prstGeom prst="rect">
              <a:avLst/>
            </a:prstGeom>
            <a:ln>
              <a:noFill/>
            </a:ln>
            <a:effectLst>
              <a:outerShdw blurRad="292100" dist="139700" dir="2700000" algn="tl" rotWithShape="0">
                <a:srgbClr val="333333">
                  <a:alpha val="65000"/>
                </a:srgbClr>
              </a:outerShdw>
            </a:effectLst>
          </p:spPr>
        </p:pic>
      </p:grpSp>
      <p:sp>
        <p:nvSpPr>
          <p:cNvPr id="16" name="標題 7"/>
          <p:cNvSpPr txBox="1">
            <a:spLocks/>
          </p:cNvSpPr>
          <p:nvPr/>
        </p:nvSpPr>
        <p:spPr>
          <a:xfrm>
            <a:off x="251520" y="73280"/>
            <a:ext cx="77048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Reasons to choose Taiwan</a:t>
            </a:r>
          </a:p>
        </p:txBody>
      </p:sp>
      <p:sp>
        <p:nvSpPr>
          <p:cNvPr id="18" name="標題 7"/>
          <p:cNvSpPr txBox="1">
            <a:spLocks/>
          </p:cNvSpPr>
          <p:nvPr/>
        </p:nvSpPr>
        <p:spPr>
          <a:xfrm>
            <a:off x="251520" y="81245"/>
            <a:ext cx="8815614" cy="11270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Reasons to choose Taiwan</a:t>
            </a:r>
          </a:p>
        </p:txBody>
      </p:sp>
      <p:sp>
        <p:nvSpPr>
          <p:cNvPr id="19" name="投影片編號版面配置區 2">
            <a:extLst>
              <a:ext uri="{FF2B5EF4-FFF2-40B4-BE49-F238E27FC236}">
                <a16:creationId xmlns:a16="http://schemas.microsoft.com/office/drawing/2014/main" id="{9E9236C1-14BF-4641-8779-AD0CC50AD3F3}"/>
              </a:ext>
            </a:extLst>
          </p:cNvPr>
          <p:cNvSpPr txBox="1">
            <a:spLocks/>
          </p:cNvSpPr>
          <p:nvPr/>
        </p:nvSpPr>
        <p:spPr>
          <a:xfrm>
            <a:off x="6705600" y="6389712"/>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D5C1DF-1919-4FBE-A38D-1DB85D1AC472}" type="slidenum">
              <a:rPr lang="zh-TW" altLang="en-US" smtClean="0"/>
              <a:pPr/>
              <a:t>6</a:t>
            </a:fld>
            <a:endParaRPr lang="zh-TW" altLang="en-US" dirty="0"/>
          </a:p>
        </p:txBody>
      </p:sp>
    </p:spTree>
    <p:custDataLst>
      <p:tags r:id="rId1"/>
    </p:custDataLst>
    <p:extLst>
      <p:ext uri="{BB962C8B-B14F-4D97-AF65-F5344CB8AC3E}">
        <p14:creationId xmlns:p14="http://schemas.microsoft.com/office/powerpoint/2010/main" val="2824140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32346" y="3000625"/>
            <a:ext cx="3515622" cy="2799581"/>
          </a:xfrm>
          <a:prstGeom prst="rect">
            <a:avLst/>
          </a:prstGeom>
        </p:spPr>
      </p:pic>
      <p:sp>
        <p:nvSpPr>
          <p:cNvPr id="5" name="文字方塊 4"/>
          <p:cNvSpPr txBox="1"/>
          <p:nvPr/>
        </p:nvSpPr>
        <p:spPr>
          <a:xfrm>
            <a:off x="205896" y="360693"/>
            <a:ext cx="611065" cy="523220"/>
          </a:xfrm>
          <a:prstGeom prst="rect">
            <a:avLst/>
          </a:prstGeom>
          <a:noFill/>
        </p:spPr>
        <p:txBody>
          <a:bodyPr wrap="none" rtlCol="0">
            <a:spAutoFit/>
          </a:bodyPr>
          <a:lstStyle/>
          <a:p>
            <a:r>
              <a:rPr lang="en-US" sz="2800" b="1">
                <a:solidFill>
                  <a:srgbClr val="39619E"/>
                </a:solidFill>
                <a:latin typeface="微軟正黑體" pitchFamily="34" charset="-120"/>
                <a:ea typeface="微軟正黑體" pitchFamily="34" charset="-120"/>
              </a:rPr>
              <a:t>03</a:t>
            </a:r>
          </a:p>
        </p:txBody>
      </p:sp>
      <p:sp>
        <p:nvSpPr>
          <p:cNvPr id="9" name="矩形 8"/>
          <p:cNvSpPr/>
          <p:nvPr/>
        </p:nvSpPr>
        <p:spPr>
          <a:xfrm>
            <a:off x="511428" y="1278747"/>
            <a:ext cx="6502293" cy="553998"/>
          </a:xfrm>
          <a:prstGeom prst="rect">
            <a:avLst/>
          </a:prstGeom>
        </p:spPr>
        <p:txBody>
          <a:bodyPr wrap="none">
            <a:spAutoFit/>
          </a:bodyPr>
          <a:lstStyle/>
          <a:p>
            <a:pPr marL="0" lvl="1">
              <a:lnSpc>
                <a:spcPct val="150000"/>
              </a:lnSpc>
            </a:pPr>
            <a:r>
              <a:rPr lang="en-US" sz="2000" b="1" dirty="0">
                <a:solidFill>
                  <a:srgbClr val="39619E"/>
                </a:solidFill>
                <a:latin typeface="Arial" panose="020B0604020202020204" pitchFamily="34" charset="0"/>
                <a:ea typeface="微軟正黑體" pitchFamily="34" charset="-120"/>
                <a:cs typeface="Arial" panose="020B0604020202020204" pitchFamily="34" charset="0"/>
              </a:rPr>
              <a:t>Six easy steps to come and learn Chinese in Taiwan</a:t>
            </a:r>
          </a:p>
        </p:txBody>
      </p:sp>
      <p:sp>
        <p:nvSpPr>
          <p:cNvPr id="8" name="矩形 7"/>
          <p:cNvSpPr/>
          <p:nvPr/>
        </p:nvSpPr>
        <p:spPr>
          <a:xfrm>
            <a:off x="511428" y="1771409"/>
            <a:ext cx="6220812" cy="2092881"/>
          </a:xfrm>
          <a:prstGeom prst="rect">
            <a:avLst/>
          </a:prstGeom>
        </p:spPr>
        <p:txBody>
          <a:bodyPr wrap="square">
            <a:spAutoFit/>
          </a:bodyPr>
          <a:lstStyle/>
          <a:p>
            <a:pPr marL="0" lvl="1">
              <a:lnSpc>
                <a:spcPts val="2600"/>
              </a:lnSpc>
            </a:pPr>
            <a:r>
              <a:rPr lang="en-US" dirty="0">
                <a:latin typeface="Arial" panose="020B0604020202020204" pitchFamily="34" charset="0"/>
                <a:ea typeface="微軟正黑體" pitchFamily="34" charset="-120"/>
                <a:cs typeface="Arial" panose="020B0604020202020204" pitchFamily="34" charset="0"/>
              </a:rPr>
              <a:t>1. Choose a Chinese language center &amp; course</a:t>
            </a:r>
          </a:p>
          <a:p>
            <a:pPr marL="0" lvl="1">
              <a:lnSpc>
                <a:spcPts val="2600"/>
              </a:lnSpc>
            </a:pPr>
            <a:r>
              <a:rPr lang="en-US" dirty="0">
                <a:latin typeface="Arial" panose="020B0604020202020204" pitchFamily="34" charset="0"/>
                <a:ea typeface="微軟正黑體" pitchFamily="34" charset="-120"/>
                <a:cs typeface="Arial" panose="020B0604020202020204" pitchFamily="34" charset="0"/>
              </a:rPr>
              <a:t>2. Contact the Chinese language center</a:t>
            </a:r>
          </a:p>
          <a:p>
            <a:pPr marL="0" lvl="1">
              <a:lnSpc>
                <a:spcPts val="2600"/>
              </a:lnSpc>
            </a:pPr>
            <a:r>
              <a:rPr lang="en-US" dirty="0">
                <a:latin typeface="Arial" panose="020B0604020202020204" pitchFamily="34" charset="0"/>
                <a:ea typeface="微軟正黑體" pitchFamily="34" charset="-120"/>
                <a:cs typeface="Arial" panose="020B0604020202020204" pitchFamily="34" charset="0"/>
              </a:rPr>
              <a:t>3. Prepare your application &amp; check the submission date</a:t>
            </a:r>
          </a:p>
          <a:p>
            <a:pPr marL="0" lvl="1">
              <a:lnSpc>
                <a:spcPts val="2600"/>
              </a:lnSpc>
            </a:pPr>
            <a:r>
              <a:rPr lang="en-US" dirty="0">
                <a:latin typeface="Arial" panose="020B0604020202020204" pitchFamily="34" charset="0"/>
                <a:ea typeface="微軟正黑體" pitchFamily="34" charset="-120"/>
                <a:cs typeface="Arial" panose="020B0604020202020204" pitchFamily="34" charset="0"/>
              </a:rPr>
              <a:t>4. Submit your application to the center </a:t>
            </a:r>
          </a:p>
          <a:p>
            <a:pPr marL="0" lvl="1">
              <a:lnSpc>
                <a:spcPts val="2600"/>
              </a:lnSpc>
            </a:pPr>
            <a:r>
              <a:rPr lang="en-US" dirty="0">
                <a:latin typeface="Arial" panose="020B0604020202020204" pitchFamily="34" charset="0"/>
                <a:ea typeface="微軟正黑體" pitchFamily="34" charset="-120"/>
                <a:cs typeface="Arial" panose="020B0604020202020204" pitchFamily="34" charset="0"/>
              </a:rPr>
              <a:t>5. Wait for your admission notice</a:t>
            </a:r>
          </a:p>
          <a:p>
            <a:pPr marL="0" lvl="1">
              <a:lnSpc>
                <a:spcPts val="2600"/>
              </a:lnSpc>
            </a:pPr>
            <a:r>
              <a:rPr lang="en-US" dirty="0">
                <a:latin typeface="Arial" panose="020B0604020202020204" pitchFamily="34" charset="0"/>
                <a:ea typeface="微軟正黑體" pitchFamily="34" charset="-120"/>
                <a:cs typeface="Arial" panose="020B0604020202020204" pitchFamily="34" charset="0"/>
              </a:rPr>
              <a:t>6. Then apply for your visa</a:t>
            </a:r>
          </a:p>
        </p:txBody>
      </p:sp>
      <p:sp>
        <p:nvSpPr>
          <p:cNvPr id="12" name="標題 7"/>
          <p:cNvSpPr txBox="1">
            <a:spLocks/>
          </p:cNvSpPr>
          <p:nvPr/>
        </p:nvSpPr>
        <p:spPr>
          <a:xfrm>
            <a:off x="1294633" y="50928"/>
            <a:ext cx="762715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b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br>
            <a:r>
              <a:rPr lang="en-US" sz="1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Individual applications</a:t>
            </a:r>
          </a:p>
        </p:txBody>
      </p:sp>
      <p:pic>
        <p:nvPicPr>
          <p:cNvPr id="14" name="圖片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50053">
            <a:off x="5797030" y="4375848"/>
            <a:ext cx="484118" cy="480050"/>
          </a:xfrm>
          <a:prstGeom prst="rect">
            <a:avLst/>
          </a:prstGeom>
        </p:spPr>
      </p:pic>
      <p:pic>
        <p:nvPicPr>
          <p:cNvPr id="3" name="圖片 2"/>
          <p:cNvPicPr>
            <a:picLocks noChangeAspect="1"/>
          </p:cNvPicPr>
          <p:nvPr/>
        </p:nvPicPr>
        <p:blipFill>
          <a:blip r:embed="rId8" cstate="print"/>
          <a:stretch>
            <a:fillRect/>
          </a:stretch>
        </p:blipFill>
        <p:spPr>
          <a:xfrm>
            <a:off x="6052275" y="4300874"/>
            <a:ext cx="2768200" cy="2210781"/>
          </a:xfrm>
          <a:prstGeom prst="rect">
            <a:avLst/>
          </a:prstGeom>
        </p:spPr>
      </p:pic>
      <p:pic>
        <p:nvPicPr>
          <p:cNvPr id="17" name="圖片 16"/>
          <p:cNvPicPr>
            <a:picLocks noChangeAspect="1"/>
          </p:cNvPicPr>
          <p:nvPr/>
        </p:nvPicPr>
        <p:blipFill>
          <a:blip r:embed="rId9" cstate="print"/>
          <a:stretch>
            <a:fillRect/>
          </a:stretch>
        </p:blipFill>
        <p:spPr>
          <a:xfrm>
            <a:off x="419234" y="4221064"/>
            <a:ext cx="2788106" cy="2412545"/>
          </a:xfrm>
          <a:prstGeom prst="rect">
            <a:avLst/>
          </a:prstGeom>
        </p:spPr>
      </p:pic>
      <p:pic>
        <p:nvPicPr>
          <p:cNvPr id="18" name="圖片 17"/>
          <p:cNvPicPr>
            <a:picLocks noChangeAspect="1"/>
          </p:cNvPicPr>
          <p:nvPr/>
        </p:nvPicPr>
        <p:blipFill>
          <a:blip r:embed="rId10" cstate="print"/>
          <a:stretch>
            <a:fillRect/>
          </a:stretch>
        </p:blipFill>
        <p:spPr>
          <a:xfrm rot="21045229">
            <a:off x="3303168" y="5448099"/>
            <a:ext cx="2675136" cy="732581"/>
          </a:xfrm>
          <a:prstGeom prst="rect">
            <a:avLst/>
          </a:prstGeom>
        </p:spPr>
      </p:pic>
      <p:pic>
        <p:nvPicPr>
          <p:cNvPr id="15" name="圖片 14">
            <a:hlinkClick r:id="rId11"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73481">
            <a:off x="5426464" y="1834031"/>
            <a:ext cx="439056" cy="403807"/>
          </a:xfrm>
          <a:prstGeom prst="rect">
            <a:avLst/>
          </a:prstGeom>
        </p:spPr>
      </p:pic>
      <p:pic>
        <p:nvPicPr>
          <p:cNvPr id="20" name="圖片 19"/>
          <p:cNvPicPr>
            <a:picLocks noChangeAspect="1"/>
          </p:cNvPicPr>
          <p:nvPr/>
        </p:nvPicPr>
        <p:blipFill>
          <a:blip r:embed="rId12" cstate="print">
            <a:duotone>
              <a:prstClr val="black"/>
              <a:schemeClr val="accent1">
                <a:tint val="45000"/>
                <a:satMod val="400000"/>
              </a:schemeClr>
            </a:duotone>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518008" y="1912822"/>
            <a:ext cx="2249622" cy="1845676"/>
          </a:xfrm>
          <a:prstGeom prst="rect">
            <a:avLst/>
          </a:prstGeom>
          <a:noFill/>
          <a:scene3d>
            <a:camera prst="orthographicFront">
              <a:rot lat="0" lon="0" rev="0"/>
            </a:camera>
            <a:lightRig rig="threePt" dir="t"/>
          </a:scene3d>
        </p:spPr>
      </p:pic>
      <p:sp>
        <p:nvSpPr>
          <p:cNvPr id="7" name="矩形 6"/>
          <p:cNvSpPr/>
          <p:nvPr/>
        </p:nvSpPr>
        <p:spPr>
          <a:xfrm>
            <a:off x="6717663" y="2450696"/>
            <a:ext cx="2037858" cy="584775"/>
          </a:xfrm>
          <a:prstGeom prst="rect">
            <a:avLst/>
          </a:prstGeom>
        </p:spPr>
        <p:txBody>
          <a:bodyPr wrap="square">
            <a:spAutoFit/>
          </a:bodyPr>
          <a:lstStyle/>
          <a:p>
            <a:r>
              <a:rPr lang="en-US" sz="1600" dirty="0">
                <a:latin typeface="Arial" panose="020B0604020202020204" pitchFamily="34" charset="0"/>
                <a:ea typeface="微軟正黑體" panose="020B0604030504040204" pitchFamily="34" charset="-120"/>
                <a:cs typeface="Arial" panose="020B0604020202020204" pitchFamily="34" charset="0"/>
                <a:hlinkClick r:id="rId14" action="ppaction://hlinksldjump"/>
              </a:rPr>
              <a:t>Huayu Enrichment Scholarship</a:t>
            </a:r>
          </a:p>
        </p:txBody>
      </p:sp>
      <p:sp>
        <p:nvSpPr>
          <p:cNvPr id="6" name="矩形 5"/>
          <p:cNvSpPr/>
          <p:nvPr/>
        </p:nvSpPr>
        <p:spPr>
          <a:xfrm>
            <a:off x="3342159" y="4051130"/>
            <a:ext cx="3004275" cy="646331"/>
          </a:xfrm>
          <a:prstGeom prst="rect">
            <a:avLst/>
          </a:prstGeom>
        </p:spPr>
        <p:txBody>
          <a:bodyPr wrap="square">
            <a:spAutoFit/>
          </a:bodyPr>
          <a:lstStyle/>
          <a:p>
            <a:pPr lvl="0" algn="ctr"/>
            <a:r>
              <a:rPr lang="en-US" altLang="zh-TW" b="1" dirty="0">
                <a:latin typeface="微軟正黑體" pitchFamily="34" charset="-120"/>
                <a:ea typeface="微軟正黑體" pitchFamily="34" charset="-120"/>
              </a:rPr>
              <a:t>List of Chinese language centers in Taiwan </a:t>
            </a:r>
          </a:p>
        </p:txBody>
      </p:sp>
      <p:sp>
        <p:nvSpPr>
          <p:cNvPr id="21" name="標題 7"/>
          <p:cNvSpPr txBox="1">
            <a:spLocks/>
          </p:cNvSpPr>
          <p:nvPr/>
        </p:nvSpPr>
        <p:spPr>
          <a:xfrm>
            <a:off x="1294633" y="-1467544"/>
            <a:ext cx="5888783" cy="41799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r>
            <a:b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br>
            <a:r>
              <a:rPr lang="en-US" sz="1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Individual applications</a:t>
            </a:r>
          </a:p>
        </p:txBody>
      </p:sp>
      <p:sp>
        <p:nvSpPr>
          <p:cNvPr id="24" name="投影片編號版面配置區 2">
            <a:extLst>
              <a:ext uri="{FF2B5EF4-FFF2-40B4-BE49-F238E27FC236}">
                <a16:creationId xmlns:a16="http://schemas.microsoft.com/office/drawing/2014/main" id="{DBFEC564-57C8-4F5C-B6F1-A59D32852FF6}"/>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7</a:t>
            </a:fld>
            <a:endParaRPr lang="zh-TW" altLang="en-US" dirty="0"/>
          </a:p>
        </p:txBody>
      </p:sp>
      <p:sp>
        <p:nvSpPr>
          <p:cNvPr id="25" name="文字方塊 24">
            <a:extLst>
              <a:ext uri="{FF2B5EF4-FFF2-40B4-BE49-F238E27FC236}">
                <a16:creationId xmlns:a16="http://schemas.microsoft.com/office/drawing/2014/main" id="{01505F37-0D09-4782-AF86-A515B5E6E613}"/>
              </a:ext>
            </a:extLst>
          </p:cNvPr>
          <p:cNvSpPr txBox="1"/>
          <p:nvPr/>
        </p:nvSpPr>
        <p:spPr>
          <a:xfrm>
            <a:off x="205896" y="366548"/>
            <a:ext cx="611065" cy="523220"/>
          </a:xfrm>
          <a:prstGeom prst="rect">
            <a:avLst/>
          </a:prstGeom>
          <a:noFill/>
        </p:spPr>
        <p:txBody>
          <a:bodyPr wrap="none" rtlCol="0">
            <a:spAutoFit/>
          </a:bodyPr>
          <a:lstStyle/>
          <a:p>
            <a:r>
              <a:rPr lang="en-US" sz="2800" b="1" dirty="0">
                <a:solidFill>
                  <a:srgbClr val="39619E"/>
                </a:solidFill>
                <a:latin typeface="微軟正黑體" pitchFamily="34" charset="-120"/>
                <a:ea typeface="微軟正黑體" pitchFamily="34" charset="-120"/>
              </a:rPr>
              <a:t>03</a:t>
            </a:r>
          </a:p>
        </p:txBody>
      </p:sp>
      <p:sp>
        <p:nvSpPr>
          <p:cNvPr id="28" name="文字方塊 27">
            <a:extLst>
              <a:ext uri="{FF2B5EF4-FFF2-40B4-BE49-F238E27FC236}">
                <a16:creationId xmlns:a16="http://schemas.microsoft.com/office/drawing/2014/main" id="{8C133ABB-0369-4E46-9614-336072E1EE6D}"/>
              </a:ext>
            </a:extLst>
          </p:cNvPr>
          <p:cNvSpPr txBox="1"/>
          <p:nvPr/>
        </p:nvSpPr>
        <p:spPr>
          <a:xfrm>
            <a:off x="611560" y="350473"/>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sp>
        <p:nvSpPr>
          <p:cNvPr id="29" name="文字方塊 28">
            <a:extLst>
              <a:ext uri="{FF2B5EF4-FFF2-40B4-BE49-F238E27FC236}">
                <a16:creationId xmlns:a16="http://schemas.microsoft.com/office/drawing/2014/main" id="{280A99F9-198C-4AE3-8DDE-95FA2F461F99}"/>
              </a:ext>
            </a:extLst>
          </p:cNvPr>
          <p:cNvSpPr txBox="1"/>
          <p:nvPr/>
        </p:nvSpPr>
        <p:spPr>
          <a:xfrm>
            <a:off x="611560" y="350473"/>
            <a:ext cx="542269"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pic>
        <p:nvPicPr>
          <p:cNvPr id="2" name="圖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4389" y="3037247"/>
            <a:ext cx="1221432" cy="1677384"/>
          </a:xfrm>
          <a:prstGeom prst="rect">
            <a:avLst/>
          </a:prstGeom>
        </p:spPr>
      </p:pic>
    </p:spTree>
    <p:custDataLst>
      <p:tags r:id="rId1"/>
    </p:custDataLst>
    <p:extLst>
      <p:ext uri="{BB962C8B-B14F-4D97-AF65-F5344CB8AC3E}">
        <p14:creationId xmlns:p14="http://schemas.microsoft.com/office/powerpoint/2010/main" val="1243032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5" cstate="print"/>
          <a:srcRect l="4996" t="18076" r="11090" b="16024"/>
          <a:stretch/>
        </p:blipFill>
        <p:spPr>
          <a:xfrm>
            <a:off x="-136513" y="1077538"/>
            <a:ext cx="9289032" cy="5760640"/>
          </a:xfrm>
          <a:prstGeom prst="rect">
            <a:avLst/>
          </a:prstGeom>
        </p:spPr>
      </p:pic>
      <p:sp>
        <p:nvSpPr>
          <p:cNvPr id="7" name="矩形 6"/>
          <p:cNvSpPr/>
          <p:nvPr/>
        </p:nvSpPr>
        <p:spPr>
          <a:xfrm rot="20804349">
            <a:off x="2073199" y="1855464"/>
            <a:ext cx="3479291" cy="1015663"/>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0" lvl="1" algn="ctr">
              <a:lnSpc>
                <a:spcPct val="150000"/>
              </a:lnSpc>
            </a:pPr>
            <a:r>
              <a:rPr lang="en-US" sz="2000" b="1" dirty="0">
                <a:solidFill>
                  <a:srgbClr val="39619E"/>
                </a:solidFill>
                <a:latin typeface="微軟正黑體" pitchFamily="34" charset="-120"/>
                <a:ea typeface="微軟正黑體" pitchFamily="34" charset="-120"/>
              </a:rPr>
              <a:t>Huayu Enrichment </a:t>
            </a:r>
            <a:r>
              <a:rPr lang="en-US" sz="2000" b="1" spc="20" dirty="0">
                <a:solidFill>
                  <a:srgbClr val="39619E"/>
                </a:solidFill>
                <a:latin typeface="微軟正黑體" pitchFamily="34" charset="-120"/>
                <a:ea typeface="微軟正黑體" pitchFamily="34" charset="-120"/>
              </a:rPr>
              <a:t>Scholarship</a:t>
            </a:r>
            <a:r>
              <a:rPr lang="en-US" sz="2000" b="1" dirty="0">
                <a:solidFill>
                  <a:srgbClr val="39619E"/>
                </a:solidFill>
                <a:latin typeface="微軟正黑體" pitchFamily="34" charset="-120"/>
                <a:ea typeface="微軟正黑體" pitchFamily="34" charset="-120"/>
              </a:rPr>
              <a:t>, HES</a:t>
            </a:r>
          </a:p>
        </p:txBody>
      </p:sp>
      <p:grpSp>
        <p:nvGrpSpPr>
          <p:cNvPr id="9" name="群組 8"/>
          <p:cNvGrpSpPr/>
          <p:nvPr/>
        </p:nvGrpSpPr>
        <p:grpSpPr>
          <a:xfrm rot="21017226">
            <a:off x="3307025" y="4327257"/>
            <a:ext cx="2232248" cy="1412776"/>
            <a:chOff x="5025523" y="0"/>
            <a:chExt cx="2232248" cy="1412776"/>
          </a:xfrm>
        </p:grpSpPr>
        <p:sp>
          <p:nvSpPr>
            <p:cNvPr id="2" name="圓角矩形 1"/>
            <p:cNvSpPr/>
            <p:nvPr/>
          </p:nvSpPr>
          <p:spPr>
            <a:xfrm>
              <a:off x="5025523" y="0"/>
              <a:ext cx="2232248" cy="1412776"/>
            </a:xfrm>
            <a:prstGeom prst="roundRect">
              <a:avLst/>
            </a:prstGeom>
            <a:solidFill>
              <a:srgbClr val="EB614B"/>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1" name="矩形 10"/>
            <p:cNvSpPr/>
            <p:nvPr/>
          </p:nvSpPr>
          <p:spPr>
            <a:xfrm>
              <a:off x="5061777" y="265672"/>
              <a:ext cx="2193453" cy="830997"/>
            </a:xfrm>
            <a:prstGeom prst="rect">
              <a:avLst/>
            </a:prstGeom>
          </p:spPr>
          <p:txBody>
            <a:bodyPr wrap="square">
              <a:spAutoFit/>
            </a:bodyPr>
            <a:lstStyle/>
            <a:p>
              <a:pPr marL="0" lvl="1" algn="ctr"/>
              <a:r>
                <a:rPr lang="en-US" sz="1600" b="1" dirty="0">
                  <a:solidFill>
                    <a:schemeClr val="bg1"/>
                  </a:solidFill>
                  <a:latin typeface="微軟正黑體" pitchFamily="34" charset="-120"/>
                  <a:ea typeface="微軟正黑體" pitchFamily="34" charset="-120"/>
                </a:rPr>
                <a:t>Monthly allowance of NT$25,000 </a:t>
              </a:r>
            </a:p>
            <a:p>
              <a:pPr marL="0" lvl="1" algn="ctr"/>
              <a:r>
                <a:rPr lang="en-US" sz="1600" b="1" dirty="0">
                  <a:solidFill>
                    <a:schemeClr val="bg1"/>
                  </a:solidFill>
                  <a:latin typeface="微軟正黑體" pitchFamily="34" charset="-120"/>
                  <a:ea typeface="微軟正黑體" pitchFamily="34" charset="-120"/>
                </a:rPr>
                <a:t> - about US$800</a:t>
              </a:r>
            </a:p>
          </p:txBody>
        </p:sp>
      </p:grpSp>
      <p:grpSp>
        <p:nvGrpSpPr>
          <p:cNvPr id="10" name="群組 9"/>
          <p:cNvGrpSpPr/>
          <p:nvPr/>
        </p:nvGrpSpPr>
        <p:grpSpPr>
          <a:xfrm rot="20968640">
            <a:off x="6056511" y="3127185"/>
            <a:ext cx="2289417" cy="1533953"/>
            <a:chOff x="7837689" y="51910"/>
            <a:chExt cx="2289417" cy="1533953"/>
          </a:xfrm>
        </p:grpSpPr>
        <p:sp>
          <p:nvSpPr>
            <p:cNvPr id="16" name="圓角矩形 15"/>
            <p:cNvSpPr/>
            <p:nvPr/>
          </p:nvSpPr>
          <p:spPr>
            <a:xfrm>
              <a:off x="7837689" y="51910"/>
              <a:ext cx="2232248" cy="1533953"/>
            </a:xfrm>
            <a:prstGeom prst="roundRect">
              <a:avLst/>
            </a:prstGeom>
            <a:solidFill>
              <a:schemeClr val="accent4">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2" name="矩形 11"/>
            <p:cNvSpPr/>
            <p:nvPr/>
          </p:nvSpPr>
          <p:spPr>
            <a:xfrm>
              <a:off x="7841106" y="168829"/>
              <a:ext cx="2286000" cy="1323439"/>
            </a:xfrm>
            <a:prstGeom prst="rect">
              <a:avLst/>
            </a:prstGeom>
          </p:spPr>
          <p:txBody>
            <a:bodyPr wrap="square">
              <a:spAutoFit/>
            </a:bodyPr>
            <a:lstStyle/>
            <a:p>
              <a:pPr algn="ctr"/>
              <a:r>
                <a:rPr lang="en-US" sz="1600" b="1" dirty="0">
                  <a:solidFill>
                    <a:schemeClr val="bg1"/>
                  </a:solidFill>
                  <a:latin typeface="Arial" panose="020B0604020202020204" pitchFamily="34" charset="0"/>
                  <a:ea typeface="微軟正黑體" pitchFamily="34" charset="-120"/>
                  <a:cs typeface="Arial" panose="020B0604020202020204" pitchFamily="34" charset="0"/>
                </a:rPr>
                <a:t>Scholarships available for     Summer (</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2</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months),                   </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3</a:t>
              </a:r>
              <a:r>
                <a:rPr lang="zh-TW" altLang="en-US" sz="1600" b="1" dirty="0">
                  <a:solidFill>
                    <a:schemeClr val="bg1"/>
                  </a:solidFill>
                  <a:latin typeface="Arial" panose="020B0604020202020204" pitchFamily="34" charset="0"/>
                  <a:ea typeface="微軟正黑體" pitchFamily="34" charset="-120"/>
                  <a:cs typeface="Arial" panose="020B0604020202020204" pitchFamily="34" charset="0"/>
                </a:rPr>
                <a:t> </a:t>
              </a:r>
              <a:r>
                <a:rPr lang="en-US" sz="1600" b="1" dirty="0">
                  <a:solidFill>
                    <a:schemeClr val="bg1"/>
                  </a:solidFill>
                  <a:latin typeface="Arial" panose="020B0604020202020204" pitchFamily="34" charset="0"/>
                  <a:ea typeface="微軟正黑體" pitchFamily="34" charset="-120"/>
                  <a:cs typeface="Arial" panose="020B0604020202020204" pitchFamily="34" charset="0"/>
                </a:rPr>
                <a:t>month</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s</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6</a:t>
              </a:r>
              <a:r>
                <a:rPr lang="zh-TW" altLang="en-US" sz="1600" b="1" dirty="0">
                  <a:solidFill>
                    <a:schemeClr val="bg1"/>
                  </a:solidFill>
                  <a:latin typeface="Arial" panose="020B0604020202020204" pitchFamily="34" charset="0"/>
                  <a:ea typeface="微軟正黑體" pitchFamily="34" charset="-120"/>
                  <a:cs typeface="Arial" panose="020B0604020202020204" pitchFamily="34" charset="0"/>
                </a:rPr>
                <a:t> </a:t>
              </a:r>
              <a:r>
                <a:rPr lang="en-US" sz="1600" b="1" dirty="0">
                  <a:solidFill>
                    <a:schemeClr val="bg1"/>
                  </a:solidFill>
                  <a:latin typeface="Arial" panose="020B0604020202020204" pitchFamily="34" charset="0"/>
                  <a:ea typeface="微軟正黑體" pitchFamily="34" charset="-120"/>
                  <a:cs typeface="Arial" panose="020B0604020202020204" pitchFamily="34" charset="0"/>
                </a:rPr>
                <a:t>month</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s</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a:t>
              </a:r>
              <a:r>
                <a:rPr lang="en-US" altLang="zh-TW" sz="1600" b="1" dirty="0">
                  <a:solidFill>
                    <a:schemeClr val="bg1"/>
                  </a:solidFill>
                  <a:latin typeface="Arial" panose="020B0604020202020204" pitchFamily="34" charset="0"/>
                  <a:ea typeface="微軟正黑體" pitchFamily="34" charset="-120"/>
                  <a:cs typeface="Arial" panose="020B0604020202020204" pitchFamily="34" charset="0"/>
                </a:rPr>
                <a:t>9</a:t>
              </a:r>
              <a:r>
                <a:rPr lang="en-US" sz="1600" b="1" dirty="0">
                  <a:solidFill>
                    <a:schemeClr val="bg1"/>
                  </a:solidFill>
                  <a:latin typeface="Arial" panose="020B0604020202020204" pitchFamily="34" charset="0"/>
                  <a:ea typeface="微軟正黑體" pitchFamily="34" charset="-120"/>
                  <a:cs typeface="Arial" panose="020B0604020202020204" pitchFamily="34" charset="0"/>
                </a:rPr>
                <a:t> months, or 1 year</a:t>
              </a:r>
            </a:p>
          </p:txBody>
        </p:sp>
      </p:grpSp>
      <p:grpSp>
        <p:nvGrpSpPr>
          <p:cNvPr id="29" name="群組 28"/>
          <p:cNvGrpSpPr/>
          <p:nvPr/>
        </p:nvGrpSpPr>
        <p:grpSpPr>
          <a:xfrm rot="20932292">
            <a:off x="6376757" y="4931050"/>
            <a:ext cx="2232248" cy="1401341"/>
            <a:chOff x="10714155" y="11435"/>
            <a:chExt cx="2232248" cy="1401341"/>
          </a:xfrm>
        </p:grpSpPr>
        <p:sp>
          <p:nvSpPr>
            <p:cNvPr id="17" name="圓角矩形 16"/>
            <p:cNvSpPr/>
            <p:nvPr/>
          </p:nvSpPr>
          <p:spPr>
            <a:xfrm>
              <a:off x="10714155" y="11435"/>
              <a:ext cx="2232248" cy="1401341"/>
            </a:xfrm>
            <a:prstGeom prst="roundRect">
              <a:avLst/>
            </a:prstGeom>
            <a:solidFill>
              <a:schemeClr val="accent3">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3" name="矩形 12"/>
            <p:cNvSpPr/>
            <p:nvPr/>
          </p:nvSpPr>
          <p:spPr>
            <a:xfrm>
              <a:off x="10756352" y="153216"/>
              <a:ext cx="2155136" cy="1077218"/>
            </a:xfrm>
            <a:prstGeom prst="rect">
              <a:avLst/>
            </a:prstGeom>
          </p:spPr>
          <p:txBody>
            <a:bodyPr wrap="square">
              <a:spAutoFit/>
            </a:bodyPr>
            <a:lstStyle/>
            <a:p>
              <a:pPr algn="ctr"/>
              <a:r>
                <a:rPr lang="en-US" sz="1600" b="1" dirty="0">
                  <a:solidFill>
                    <a:schemeClr val="bg1"/>
                  </a:solidFill>
                  <a:latin typeface="Arial" panose="020B0604020202020204" pitchFamily="34" charset="0"/>
                  <a:ea typeface="微軟正黑體" pitchFamily="34" charset="-120"/>
                  <a:cs typeface="Arial" panose="020B0604020202020204" pitchFamily="34" charset="0"/>
                </a:rPr>
                <a:t>Apply through   Taiwan’s               </a:t>
              </a:r>
              <a:r>
                <a:rPr lang="en-US" sz="1600" b="1" u="sng" dirty="0">
                  <a:solidFill>
                    <a:schemeClr val="bg1"/>
                  </a:solidFill>
                  <a:latin typeface="Arial" panose="020B0604020202020204" pitchFamily="34" charset="0"/>
                  <a:ea typeface="微軟正黑體" pitchFamily="34" charset="-120"/>
                  <a:cs typeface="Arial" panose="020B0604020202020204" pitchFamily="34" charset="0"/>
                </a:rPr>
                <a:t>embassy or mission </a:t>
              </a:r>
              <a:r>
                <a:rPr lang="en-US" sz="1600" b="1" dirty="0">
                  <a:solidFill>
                    <a:schemeClr val="bg1"/>
                  </a:solidFill>
                  <a:latin typeface="Arial" panose="020B0604020202020204" pitchFamily="34" charset="0"/>
                  <a:ea typeface="微軟正黑體" pitchFamily="34" charset="-120"/>
                  <a:cs typeface="Arial" panose="020B0604020202020204" pitchFamily="34" charset="0"/>
                </a:rPr>
                <a:t>in your country</a:t>
              </a:r>
            </a:p>
          </p:txBody>
        </p:sp>
      </p:grpSp>
      <p:sp>
        <p:nvSpPr>
          <p:cNvPr id="14" name="標題 7"/>
          <p:cNvSpPr txBox="1">
            <a:spLocks/>
          </p:cNvSpPr>
          <p:nvPr/>
        </p:nvSpPr>
        <p:spPr>
          <a:xfrm>
            <a:off x="1043608" y="55624"/>
            <a:ext cx="74888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b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br>
            <a:r>
              <a:rPr lang="en-US" sz="1800" b="1" dirty="0" err="1">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Huayu</a:t>
            </a:r>
            <a:r>
              <a:rPr lang="en-US" sz="1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Enrichment Scholarship</a:t>
            </a:r>
          </a:p>
        </p:txBody>
      </p:sp>
      <p:pic>
        <p:nvPicPr>
          <p:cNvPr id="5" name="圖片 4">
            <a:hlinkClick r:id="rId6" action="ppaction://hlinksldjump"/>
          </p:cNvPr>
          <p:cNvPicPr>
            <a:picLocks noChangeAspect="1"/>
          </p:cNvPicPr>
          <p:nvPr/>
        </p:nvPicPr>
        <p:blipFill>
          <a:blip r:embed="rId7" cstate="print"/>
          <a:stretch>
            <a:fillRect/>
          </a:stretch>
        </p:blipFill>
        <p:spPr>
          <a:xfrm rot="20594235">
            <a:off x="8408890" y="5532749"/>
            <a:ext cx="365792" cy="359695"/>
          </a:xfrm>
          <a:prstGeom prst="rect">
            <a:avLst/>
          </a:prstGeom>
        </p:spPr>
      </p:pic>
      <p:sp>
        <p:nvSpPr>
          <p:cNvPr id="19" name="標題 7"/>
          <p:cNvSpPr txBox="1">
            <a:spLocks/>
          </p:cNvSpPr>
          <p:nvPr/>
        </p:nvSpPr>
        <p:spPr>
          <a:xfrm>
            <a:off x="1043608" y="55624"/>
            <a:ext cx="66247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r>
            <a:br>
              <a:rPr lang="en-US" sz="36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b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Huayu</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Enrichment Scholarship</a:t>
            </a:r>
          </a:p>
        </p:txBody>
      </p:sp>
      <p:sp>
        <p:nvSpPr>
          <p:cNvPr id="24" name="投影片編號版面配置區 2">
            <a:extLst>
              <a:ext uri="{FF2B5EF4-FFF2-40B4-BE49-F238E27FC236}">
                <a16:creationId xmlns:a16="http://schemas.microsoft.com/office/drawing/2014/main" id="{D6639E97-E533-45B3-8AF8-ED2F7A090091}"/>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8</a:t>
            </a:fld>
            <a:endParaRPr lang="zh-TW" altLang="en-US" dirty="0"/>
          </a:p>
        </p:txBody>
      </p:sp>
      <p:sp>
        <p:nvSpPr>
          <p:cNvPr id="28" name="文字方塊 27">
            <a:extLst>
              <a:ext uri="{FF2B5EF4-FFF2-40B4-BE49-F238E27FC236}">
                <a16:creationId xmlns:a16="http://schemas.microsoft.com/office/drawing/2014/main" id="{DB39A3E9-C23A-466E-9BA5-CDC893B0DF13}"/>
              </a:ext>
            </a:extLst>
          </p:cNvPr>
          <p:cNvSpPr txBox="1"/>
          <p:nvPr/>
        </p:nvSpPr>
        <p:spPr>
          <a:xfrm>
            <a:off x="611560" y="350473"/>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sp>
        <p:nvSpPr>
          <p:cNvPr id="31" name="文字方塊 30">
            <a:extLst>
              <a:ext uri="{FF2B5EF4-FFF2-40B4-BE49-F238E27FC236}">
                <a16:creationId xmlns:a16="http://schemas.microsoft.com/office/drawing/2014/main" id="{DF198870-961B-4653-A721-93F0167C0E43}"/>
              </a:ext>
            </a:extLst>
          </p:cNvPr>
          <p:cNvSpPr txBox="1"/>
          <p:nvPr/>
        </p:nvSpPr>
        <p:spPr>
          <a:xfrm>
            <a:off x="611560" y="350473"/>
            <a:ext cx="542269"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5656" y="1915816"/>
            <a:ext cx="1229958" cy="1612151"/>
          </a:xfrm>
          <a:prstGeom prst="rect">
            <a:avLst/>
          </a:prstGeom>
        </p:spPr>
      </p:pic>
    </p:spTree>
    <p:custDataLst>
      <p:tags r:id="rId1"/>
    </p:custDataLst>
    <p:extLst>
      <p:ext uri="{BB962C8B-B14F-4D97-AF65-F5344CB8AC3E}">
        <p14:creationId xmlns:p14="http://schemas.microsoft.com/office/powerpoint/2010/main" val="14029700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2" name="標題 7">
            <a:extLst>
              <a:ext uri="{FF2B5EF4-FFF2-40B4-BE49-F238E27FC236}">
                <a16:creationId xmlns:a16="http://schemas.microsoft.com/office/drawing/2014/main" id="{D05F225B-DA70-4205-8173-4D2E53C91462}"/>
              </a:ext>
            </a:extLst>
          </p:cNvPr>
          <p:cNvSpPr txBox="1">
            <a:spLocks/>
          </p:cNvSpPr>
          <p:nvPr/>
        </p:nvSpPr>
        <p:spPr>
          <a:xfrm>
            <a:off x="1213284" y="78090"/>
            <a:ext cx="74888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a:r>
            <a:b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br>
            <a:r>
              <a:rPr lang="en-US" sz="1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Tours</a:t>
            </a:r>
          </a:p>
        </p:txBody>
      </p:sp>
      <p:pic>
        <p:nvPicPr>
          <p:cNvPr id="14" name="圖片 13">
            <a:extLst>
              <a:ext uri="{FF2B5EF4-FFF2-40B4-BE49-F238E27FC236}">
                <a16:creationId xmlns:a16="http://schemas.microsoft.com/office/drawing/2014/main" id="{6309D209-7BBA-4900-ACBF-AEF9A0828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0912" y="1468904"/>
            <a:ext cx="2393879" cy="1498467"/>
          </a:xfrm>
          <a:prstGeom prst="rect">
            <a:avLst/>
          </a:prstGeom>
          <a:effectLst>
            <a:outerShdw blurRad="50800" dist="38100" dir="2700000" algn="tl" rotWithShape="0">
              <a:prstClr val="black">
                <a:alpha val="15000"/>
              </a:prstClr>
            </a:outerShdw>
          </a:effectLst>
        </p:spPr>
      </p:pic>
      <p:sp>
        <p:nvSpPr>
          <p:cNvPr id="2" name="矩形 1"/>
          <p:cNvSpPr/>
          <p:nvPr/>
        </p:nvSpPr>
        <p:spPr>
          <a:xfrm>
            <a:off x="276716" y="1476058"/>
            <a:ext cx="6276484" cy="374461"/>
          </a:xfrm>
          <a:prstGeom prst="rect">
            <a:avLst/>
          </a:prstGeom>
        </p:spPr>
        <p:txBody>
          <a:bodyPr wrap="square">
            <a:spAutoFit/>
          </a:bodyPr>
          <a:lstStyle/>
          <a:p>
            <a:pPr marL="0" lvl="1">
              <a:lnSpc>
                <a:spcPts val="2200"/>
              </a:lnSpc>
            </a:pPr>
            <a:r>
              <a:rPr lang="en-US" altLang="zh-TW" sz="2000" b="1" dirty="0">
                <a:solidFill>
                  <a:schemeClr val="accent1">
                    <a:lumMod val="75000"/>
                  </a:schemeClr>
                </a:solidFill>
                <a:latin typeface="Arial" panose="020B0604020202020204" pitchFamily="34" charset="0"/>
                <a:cs typeface="Arial" panose="020B0604020202020204" pitchFamily="34" charset="0"/>
              </a:rPr>
              <a:t>Foreign student short-term Chinese study groups</a:t>
            </a:r>
            <a:endParaRPr lang="en-US" sz="2000" b="1" dirty="0">
              <a:solidFill>
                <a:schemeClr val="accent1">
                  <a:lumMod val="75000"/>
                </a:schemeClr>
              </a:solidFill>
              <a:latin typeface="Arial" panose="020B0604020202020204" pitchFamily="34" charset="0"/>
              <a:cs typeface="Arial" panose="020B0604020202020204" pitchFamily="34" charset="0"/>
            </a:endParaRPr>
          </a:p>
        </p:txBody>
      </p:sp>
      <p:sp>
        <p:nvSpPr>
          <p:cNvPr id="6" name="矩形 5"/>
          <p:cNvSpPr/>
          <p:nvPr/>
        </p:nvSpPr>
        <p:spPr>
          <a:xfrm>
            <a:off x="254143" y="3701404"/>
            <a:ext cx="4533882" cy="374461"/>
          </a:xfrm>
          <a:prstGeom prst="rect">
            <a:avLst/>
          </a:prstGeom>
        </p:spPr>
        <p:txBody>
          <a:bodyPr wrap="square">
            <a:spAutoFit/>
          </a:bodyPr>
          <a:lstStyle/>
          <a:p>
            <a:pPr marL="0" lvl="1">
              <a:lnSpc>
                <a:spcPts val="2200"/>
              </a:lnSpc>
            </a:pPr>
            <a:r>
              <a:rPr lang="en-US" sz="2000" b="1" dirty="0">
                <a:solidFill>
                  <a:srgbClr val="39619E"/>
                </a:solidFill>
                <a:latin typeface="微軟正黑體" pitchFamily="34" charset="-120"/>
                <a:ea typeface="微軟正黑體" pitchFamily="34" charset="-120"/>
              </a:rPr>
              <a:t>Mandarin On-the-Go in Taiwan</a:t>
            </a:r>
          </a:p>
        </p:txBody>
      </p:sp>
      <p:sp>
        <p:nvSpPr>
          <p:cNvPr id="10" name="文字方塊 9"/>
          <p:cNvSpPr txBox="1"/>
          <p:nvPr/>
        </p:nvSpPr>
        <p:spPr>
          <a:xfrm>
            <a:off x="611560" y="350473"/>
            <a:ext cx="385042" cy="523220"/>
          </a:xfrm>
          <a:prstGeom prst="rect">
            <a:avLst/>
          </a:prstGeom>
          <a:noFill/>
        </p:spPr>
        <p:txBody>
          <a:bodyPr wrap="none" rtlCol="0">
            <a:spAutoFit/>
          </a:bodyPr>
          <a:lstStyle/>
          <a:p>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sp>
        <p:nvSpPr>
          <p:cNvPr id="12" name="標題 7"/>
          <p:cNvSpPr txBox="1">
            <a:spLocks/>
          </p:cNvSpPr>
          <p:nvPr/>
        </p:nvSpPr>
        <p:spPr>
          <a:xfrm>
            <a:off x="1213284" y="-9256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n w="41275" cmpd="sng">
                  <a:solidFill>
                    <a:schemeClr val="tx1">
                      <a:lumMod val="75000"/>
                      <a:lumOff val="25000"/>
                    </a:schemeClr>
                  </a:solidFill>
                </a:ln>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p>
        </p:txBody>
      </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7050">
            <a:off x="3912106" y="5187313"/>
            <a:ext cx="1021082" cy="890018"/>
          </a:xfrm>
          <a:prstGeom prst="rect">
            <a:avLst/>
          </a:prstGeom>
        </p:spPr>
      </p:pic>
      <p:sp>
        <p:nvSpPr>
          <p:cNvPr id="7" name="矩形 6"/>
          <p:cNvSpPr/>
          <p:nvPr/>
        </p:nvSpPr>
        <p:spPr>
          <a:xfrm>
            <a:off x="649774" y="1953825"/>
            <a:ext cx="5081677" cy="271869"/>
          </a:xfrm>
          <a:prstGeom prst="rect">
            <a:avLst/>
          </a:prstGeom>
        </p:spPr>
        <p:txBody>
          <a:bodyPr wrap="square">
            <a:spAutoFit/>
          </a:bodyPr>
          <a:lstStyle/>
          <a:p>
            <a:pPr>
              <a:lnSpc>
                <a:spcPts val="1400"/>
              </a:lnSpc>
            </a:pPr>
            <a:r>
              <a:rPr lang="en-US" sz="1600" dirty="0">
                <a:latin typeface="Arial" panose="020B0604020202020204" pitchFamily="34" charset="0"/>
                <a:ea typeface="微軟正黑體" pitchFamily="34" charset="-120"/>
                <a:cs typeface="Arial" panose="020B0604020202020204" pitchFamily="34" charset="0"/>
              </a:rPr>
              <a:t>Student groups from mainstream schools</a:t>
            </a:r>
          </a:p>
        </p:txBody>
      </p:sp>
      <p:pic>
        <p:nvPicPr>
          <p:cNvPr id="21" name="圖片 2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8005" y="4203047"/>
            <a:ext cx="451000" cy="447210"/>
          </a:xfrm>
          <a:prstGeom prst="rect">
            <a:avLst/>
          </a:prstGeom>
        </p:spPr>
      </p:pic>
      <p:sp>
        <p:nvSpPr>
          <p:cNvPr id="22" name="矩形 21"/>
          <p:cNvSpPr/>
          <p:nvPr/>
        </p:nvSpPr>
        <p:spPr>
          <a:xfrm>
            <a:off x="649774" y="4527127"/>
            <a:ext cx="4858330" cy="830997"/>
          </a:xfrm>
          <a:prstGeom prst="rect">
            <a:avLst/>
          </a:prstGeom>
          <a:noFill/>
        </p:spPr>
        <p:txBody>
          <a:bodyPr wrap="square">
            <a:spAutoFit/>
          </a:bodyPr>
          <a:lstStyle/>
          <a:p>
            <a:pPr marL="0" lvl="1"/>
            <a:r>
              <a:rPr lang="en-US" sz="1600" dirty="0">
                <a:latin typeface="Arial" panose="020B0604020202020204" pitchFamily="34" charset="0"/>
                <a:ea typeface="微軟正黑體" panose="020B0604030504040204" pitchFamily="34" charset="-120"/>
                <a:cs typeface="Arial" panose="020B0604020202020204" pitchFamily="34" charset="0"/>
              </a:rPr>
              <a:t>Universities in Taiwan have created half-day,                            one-day, and longer Chinese courses combining Chinese lessons &amp; cultural experiences.</a:t>
            </a:r>
          </a:p>
        </p:txBody>
      </p:sp>
      <p:sp>
        <p:nvSpPr>
          <p:cNvPr id="24" name="矩形 23"/>
          <p:cNvSpPr/>
          <p:nvPr/>
        </p:nvSpPr>
        <p:spPr>
          <a:xfrm>
            <a:off x="616509" y="2564751"/>
            <a:ext cx="6730538" cy="273665"/>
          </a:xfrm>
          <a:prstGeom prst="rect">
            <a:avLst/>
          </a:prstGeom>
        </p:spPr>
        <p:txBody>
          <a:bodyPr wrap="square">
            <a:spAutoFit/>
          </a:bodyPr>
          <a:lstStyle/>
          <a:p>
            <a:pPr>
              <a:lnSpc>
                <a:spcPts val="1400"/>
              </a:lnSpc>
            </a:pPr>
            <a:r>
              <a:rPr lang="en-US" altLang="zh-TW" sz="1600" dirty="0">
                <a:latin typeface="Arial" panose="020B0604020202020204" pitchFamily="34" charset="0"/>
                <a:ea typeface="微軟正黑體" pitchFamily="34" charset="-120"/>
                <a:cs typeface="Arial" panose="020B0604020202020204" pitchFamily="34" charset="0"/>
              </a:rPr>
              <a:t>1~2</a:t>
            </a:r>
            <a:r>
              <a:rPr lang="en-US" sz="1600" dirty="0">
                <a:latin typeface="Arial" panose="020B0604020202020204" pitchFamily="34" charset="0"/>
                <a:ea typeface="微軟正黑體" pitchFamily="34" charset="-120"/>
                <a:cs typeface="Arial" panose="020B0604020202020204" pitchFamily="34" charset="0"/>
              </a:rPr>
              <a:t> teachers may accompany the group</a:t>
            </a:r>
          </a:p>
        </p:txBody>
      </p:sp>
      <p:sp>
        <p:nvSpPr>
          <p:cNvPr id="25" name="矩形 24"/>
          <p:cNvSpPr/>
          <p:nvPr/>
        </p:nvSpPr>
        <p:spPr>
          <a:xfrm>
            <a:off x="649774" y="1985181"/>
            <a:ext cx="4714314" cy="656590"/>
          </a:xfrm>
          <a:prstGeom prst="rect">
            <a:avLst/>
          </a:prstGeom>
        </p:spPr>
        <p:txBody>
          <a:bodyPr wrap="square">
            <a:spAutoFit/>
          </a:bodyPr>
          <a:lstStyle/>
          <a:p>
            <a:pPr>
              <a:lnSpc>
                <a:spcPts val="4400"/>
              </a:lnSpc>
            </a:pPr>
            <a:r>
              <a:rPr lang="en-US" sz="1600" dirty="0">
                <a:latin typeface="Arial" panose="020B0604020202020204" pitchFamily="34" charset="0"/>
                <a:ea typeface="微軟正黑體" pitchFamily="34" charset="-120"/>
                <a:cs typeface="Arial" panose="020B0604020202020204" pitchFamily="34" charset="0"/>
              </a:rPr>
              <a:t>A group must have at least 15 students</a:t>
            </a:r>
          </a:p>
        </p:txBody>
      </p:sp>
      <p:sp>
        <p:nvSpPr>
          <p:cNvPr id="26" name="矩形 25"/>
          <p:cNvSpPr/>
          <p:nvPr/>
        </p:nvSpPr>
        <p:spPr>
          <a:xfrm>
            <a:off x="611560" y="2838220"/>
            <a:ext cx="5935937" cy="584775"/>
          </a:xfrm>
          <a:prstGeom prst="rect">
            <a:avLst/>
          </a:prstGeom>
        </p:spPr>
        <p:txBody>
          <a:bodyPr wrap="square">
            <a:spAutoFit/>
          </a:bodyPr>
          <a:lstStyle/>
          <a:p>
            <a:r>
              <a:rPr lang="en-US" sz="1600" dirty="0">
                <a:latin typeface="Arial" panose="020B0604020202020204" pitchFamily="34" charset="0"/>
                <a:ea typeface="微軟正黑體" pitchFamily="34" charset="-120"/>
                <a:cs typeface="Arial" panose="020B0604020202020204" pitchFamily="34" charset="0"/>
              </a:rPr>
              <a:t>Chinese lessons 5 days a week, a minimum of 15 hours a week</a:t>
            </a:r>
          </a:p>
          <a:p>
            <a:endParaRPr lang="en-US" sz="1600" dirty="0">
              <a:latin typeface="Arial" panose="020B0604020202020204" pitchFamily="34" charset="0"/>
              <a:ea typeface="微軟正黑體" pitchFamily="34" charset="-120"/>
              <a:cs typeface="Arial" panose="020B0604020202020204" pitchFamily="34" charset="0"/>
            </a:endParaRPr>
          </a:p>
        </p:txBody>
      </p:sp>
      <p:sp>
        <p:nvSpPr>
          <p:cNvPr id="28" name="矩形 27"/>
          <p:cNvSpPr/>
          <p:nvPr/>
        </p:nvSpPr>
        <p:spPr>
          <a:xfrm>
            <a:off x="611560" y="3176856"/>
            <a:ext cx="5921510" cy="338554"/>
          </a:xfrm>
          <a:prstGeom prst="rect">
            <a:avLst/>
          </a:prstGeom>
        </p:spPr>
        <p:txBody>
          <a:bodyPr wrap="square">
            <a:spAutoFit/>
          </a:bodyPr>
          <a:lstStyle/>
          <a:p>
            <a:r>
              <a:rPr lang="en-US" sz="1600" dirty="0">
                <a:latin typeface="Arial" panose="020B0604020202020204" pitchFamily="34" charset="0"/>
                <a:ea typeface="微軟正黑體" pitchFamily="34" charset="-120"/>
                <a:cs typeface="Arial" panose="020B0604020202020204" pitchFamily="34" charset="0"/>
              </a:rPr>
              <a:t>Subsidies cover 2~4 weeks</a:t>
            </a:r>
          </a:p>
        </p:txBody>
      </p:sp>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716" y="1838379"/>
            <a:ext cx="478860" cy="478860"/>
          </a:xfrm>
          <a:prstGeom prst="rect">
            <a:avLst/>
          </a:prstGeom>
        </p:spPr>
      </p:pic>
      <p:pic>
        <p:nvPicPr>
          <p:cNvPr id="29" name="圖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716" y="2132856"/>
            <a:ext cx="478860" cy="478860"/>
          </a:xfrm>
          <a:prstGeom prst="rect">
            <a:avLst/>
          </a:prstGeom>
        </p:spPr>
      </p:pic>
      <p:pic>
        <p:nvPicPr>
          <p:cNvPr id="31" name="圖片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716" y="2420887"/>
            <a:ext cx="478860" cy="494475"/>
          </a:xfrm>
          <a:prstGeom prst="rect">
            <a:avLst/>
          </a:prstGeom>
        </p:spPr>
      </p:pic>
      <p:pic>
        <p:nvPicPr>
          <p:cNvPr id="32" name="圖片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7020" y="4147675"/>
            <a:ext cx="478860" cy="457423"/>
          </a:xfrm>
          <a:prstGeom prst="rect">
            <a:avLst/>
          </a:prstGeom>
        </p:spPr>
      </p:pic>
      <p:pic>
        <p:nvPicPr>
          <p:cNvPr id="33" name="圖片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20" y="2731562"/>
            <a:ext cx="478860" cy="535810"/>
          </a:xfrm>
          <a:prstGeom prst="rect">
            <a:avLst/>
          </a:prstGeom>
        </p:spPr>
      </p:pic>
      <p:sp>
        <p:nvSpPr>
          <p:cNvPr id="20" name="矩形 19"/>
          <p:cNvSpPr/>
          <p:nvPr/>
        </p:nvSpPr>
        <p:spPr>
          <a:xfrm>
            <a:off x="685777" y="4204656"/>
            <a:ext cx="4642307" cy="338554"/>
          </a:xfrm>
          <a:prstGeom prst="rect">
            <a:avLst/>
          </a:prstGeom>
        </p:spPr>
        <p:txBody>
          <a:bodyPr wrap="square">
            <a:spAutoFit/>
          </a:bodyPr>
          <a:lstStyle/>
          <a:p>
            <a:pPr marL="0" lvl="1" algn="just"/>
            <a:r>
              <a:rPr lang="en-US" altLang="zh-TW" sz="1600" dirty="0">
                <a:latin typeface="Arial" panose="020B0604020202020204" pitchFamily="34" charset="0"/>
                <a:ea typeface="微軟正黑體" panose="020B0604030504040204" pitchFamily="34" charset="-120"/>
                <a:cs typeface="Arial" panose="020B0604020202020204" pitchFamily="34" charset="0"/>
              </a:rPr>
              <a:t>Specially designed for tourists visiting Taiwan</a:t>
            </a:r>
          </a:p>
        </p:txBody>
      </p:sp>
      <p:pic>
        <p:nvPicPr>
          <p:cNvPr id="34" name="圖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020" y="4526817"/>
            <a:ext cx="478860" cy="478860"/>
          </a:xfrm>
          <a:prstGeom prst="rect">
            <a:avLst/>
          </a:prstGeom>
        </p:spPr>
      </p:pic>
      <p:sp>
        <p:nvSpPr>
          <p:cNvPr id="36" name="矩形 35"/>
          <p:cNvSpPr/>
          <p:nvPr/>
        </p:nvSpPr>
        <p:spPr>
          <a:xfrm>
            <a:off x="6586465" y="1715973"/>
            <a:ext cx="2393878" cy="1077218"/>
          </a:xfrm>
          <a:prstGeom prst="rect">
            <a:avLst/>
          </a:prstGeom>
        </p:spPr>
        <p:txBody>
          <a:bodyPr wrap="square">
            <a:spAutoFit/>
          </a:bodyPr>
          <a:lstStyle/>
          <a:p>
            <a:pPr marL="0" lvl="1" algn="ctr"/>
            <a:r>
              <a:rPr lang="en-US" altLang="zh-TW" sz="1600" dirty="0">
                <a:solidFill>
                  <a:srgbClr val="FFFF00"/>
                </a:solidFill>
                <a:effectLst>
                  <a:outerShdw blurRad="50800" dist="38100" algn="l" rotWithShape="0">
                    <a:prstClr val="black">
                      <a:alpha val="40000"/>
                    </a:prstClr>
                  </a:outerShdw>
                </a:effectLst>
                <a:latin typeface="Arial" panose="020B0604020202020204" pitchFamily="34" charset="0"/>
                <a:ea typeface="微軟正黑體" pitchFamily="34" charset="-120"/>
                <a:cs typeface="Arial" panose="020B0604020202020204" pitchFamily="34" charset="0"/>
              </a:rPr>
              <a:t>The MOE subsidizes the course fees by NT$4,000                               per person per week.</a:t>
            </a:r>
          </a:p>
        </p:txBody>
      </p:sp>
      <p:sp>
        <p:nvSpPr>
          <p:cNvPr id="27" name="文字方塊 26"/>
          <p:cNvSpPr txBox="1"/>
          <p:nvPr/>
        </p:nvSpPr>
        <p:spPr>
          <a:xfrm>
            <a:off x="611560" y="350473"/>
            <a:ext cx="542269"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5</a:t>
            </a:r>
          </a:p>
        </p:txBody>
      </p:sp>
      <p:sp>
        <p:nvSpPr>
          <p:cNvPr id="30" name="標題 7"/>
          <p:cNvSpPr txBox="1">
            <a:spLocks/>
          </p:cNvSpPr>
          <p:nvPr/>
        </p:nvSpPr>
        <p:spPr>
          <a:xfrm>
            <a:off x="1213284" y="-92569"/>
            <a:ext cx="68151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Learn Chinese in Taiwan</a:t>
            </a:r>
          </a:p>
        </p:txBody>
      </p:sp>
      <p:pic>
        <p:nvPicPr>
          <p:cNvPr id="37" name="圖片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716" y="3111811"/>
            <a:ext cx="489164" cy="517783"/>
          </a:xfrm>
          <a:prstGeom prst="rect">
            <a:avLst/>
          </a:prstGeom>
        </p:spPr>
      </p:pic>
      <p:sp>
        <p:nvSpPr>
          <p:cNvPr id="4" name="矩形 3"/>
          <p:cNvSpPr/>
          <p:nvPr/>
        </p:nvSpPr>
        <p:spPr>
          <a:xfrm>
            <a:off x="1213284" y="681099"/>
            <a:ext cx="1514069" cy="369332"/>
          </a:xfrm>
          <a:prstGeom prst="rect">
            <a:avLst/>
          </a:prstGeom>
        </p:spPr>
        <p:txBody>
          <a:bodyPr wrap="none">
            <a:spAutoFit/>
          </a:bodyPr>
          <a:lstStyle/>
          <a:p>
            <a:r>
              <a:rPr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Study Tours</a:t>
            </a:r>
          </a:p>
        </p:txBody>
      </p:sp>
      <p:sp>
        <p:nvSpPr>
          <p:cNvPr id="38" name="投影片編號版面配置區 2">
            <a:extLst>
              <a:ext uri="{FF2B5EF4-FFF2-40B4-BE49-F238E27FC236}">
                <a16:creationId xmlns:a16="http://schemas.microsoft.com/office/drawing/2014/main" id="{FC94140F-D3B7-40E3-831F-70846A9BA9A0}"/>
              </a:ext>
            </a:extLst>
          </p:cNvPr>
          <p:cNvSpPr>
            <a:spLocks noGrp="1"/>
          </p:cNvSpPr>
          <p:nvPr>
            <p:ph type="sldNum" sz="quarter" idx="12"/>
          </p:nvPr>
        </p:nvSpPr>
        <p:spPr>
          <a:xfrm>
            <a:off x="6553200" y="6237312"/>
            <a:ext cx="2133600" cy="365125"/>
          </a:xfrm>
        </p:spPr>
        <p:txBody>
          <a:bodyPr/>
          <a:lstStyle/>
          <a:p>
            <a:fld id="{FBD5C1DF-1919-4FBE-A38D-1DB85D1AC472}" type="slidenum">
              <a:rPr lang="zh-TW" altLang="en-US" smtClean="0"/>
              <a:pPr/>
              <a:t>9</a:t>
            </a:fld>
            <a:endParaRPr lang="zh-TW" altLang="en-US" dirty="0"/>
          </a:p>
        </p:txBody>
      </p:sp>
      <p:pic>
        <p:nvPicPr>
          <p:cNvPr id="5" name="圖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6386" y="3057317"/>
            <a:ext cx="667145" cy="916185"/>
          </a:xfrm>
          <a:prstGeom prst="rect">
            <a:avLst/>
          </a:prstGeom>
        </p:spPr>
      </p:pic>
    </p:spTree>
    <p:custDataLst>
      <p:tags r:id="rId1"/>
    </p:custDataLst>
    <p:extLst>
      <p:ext uri="{BB962C8B-B14F-4D97-AF65-F5344CB8AC3E}">
        <p14:creationId xmlns:p14="http://schemas.microsoft.com/office/powerpoint/2010/main" val="2809011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5395</TotalTime>
  <Words>1861</Words>
  <Application>Microsoft Office PowerPoint</Application>
  <PresentationFormat>如螢幕大小 (4:3)</PresentationFormat>
  <Paragraphs>274</Paragraphs>
  <Slides>28</Slides>
  <Notes>28</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28</vt:i4>
      </vt:variant>
    </vt:vector>
  </HeadingPairs>
  <TitlesOfParts>
    <vt:vector size="34" baseType="lpstr">
      <vt:lpstr>微軟正黑體</vt:lpstr>
      <vt:lpstr>新細明體</vt:lpstr>
      <vt:lpstr>Arial</vt:lpstr>
      <vt:lpstr>Arial Black</vt:lpstr>
      <vt:lpstr>Calibri</vt:lpstr>
      <vt:lpstr>Office 佈景主題</vt:lpstr>
      <vt:lpstr>PowerPoint 簡報</vt:lpstr>
      <vt:lpstr>Why learn Chinese?</vt:lpstr>
      <vt:lpstr>Study in Taiwan</vt:lpstr>
      <vt:lpstr>Learn Chinese in Taiwan</vt:lpstr>
      <vt:lpstr>Why come to Taiwan to learn Chinese?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Mercy</dc:creator>
  <cp:lastModifiedBy>User</cp:lastModifiedBy>
  <cp:revision>660</cp:revision>
  <cp:lastPrinted>2019-08-27T08:13:06Z</cp:lastPrinted>
  <dcterms:created xsi:type="dcterms:W3CDTF">2019-01-18T03:13:26Z</dcterms:created>
  <dcterms:modified xsi:type="dcterms:W3CDTF">2019-09-18T01:44:25Z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814FF614-4177-4E45-3F3F-3F3F30123F58</vt:lpwstr>
  </property>
  <property fmtid="{D5CDD505-2E9C-101B-9397-08002B2CF9AE}" pid="3" name="ArticulatePath">
    <vt:lpwstr>1080516_學華語_懶人包ppt_OGME_English</vt:lpwstr>
  </property>
</Properties>
</file>